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9.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0.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1.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4" r:id="rId3"/>
    <p:sldMasterId id="2147483680" r:id="rId4"/>
    <p:sldMasterId id="2147483693" r:id="rId5"/>
    <p:sldMasterId id="2147483695" r:id="rId6"/>
    <p:sldMasterId id="2147483707" r:id="rId7"/>
    <p:sldMasterId id="2147483765" r:id="rId8"/>
    <p:sldMasterId id="2147483778" r:id="rId9"/>
    <p:sldMasterId id="2147483797" r:id="rId10"/>
    <p:sldMasterId id="2147483813" r:id="rId11"/>
    <p:sldMasterId id="2147483827" r:id="rId12"/>
    <p:sldMasterId id="2147483851" r:id="rId13"/>
  </p:sldMasterIdLst>
  <p:notesMasterIdLst>
    <p:notesMasterId r:id="rId96"/>
  </p:notesMasterIdLst>
  <p:handoutMasterIdLst>
    <p:handoutMasterId r:id="rId97"/>
  </p:handoutMasterIdLst>
  <p:sldIdLst>
    <p:sldId id="281" r:id="rId14"/>
    <p:sldId id="275" r:id="rId15"/>
    <p:sldId id="1736" r:id="rId16"/>
    <p:sldId id="410" r:id="rId17"/>
    <p:sldId id="2790" r:id="rId18"/>
    <p:sldId id="3303" r:id="rId19"/>
    <p:sldId id="3304" r:id="rId20"/>
    <p:sldId id="363" r:id="rId21"/>
    <p:sldId id="2620" r:id="rId22"/>
    <p:sldId id="2618" r:id="rId23"/>
    <p:sldId id="3045" r:id="rId24"/>
    <p:sldId id="2709" r:id="rId25"/>
    <p:sldId id="3236" r:id="rId26"/>
    <p:sldId id="2976" r:id="rId27"/>
    <p:sldId id="2711" r:id="rId28"/>
    <p:sldId id="2710" r:id="rId29"/>
    <p:sldId id="3381" r:id="rId30"/>
    <p:sldId id="1202" r:id="rId31"/>
    <p:sldId id="2654" r:id="rId32"/>
    <p:sldId id="3378" r:id="rId33"/>
    <p:sldId id="3379" r:id="rId34"/>
    <p:sldId id="2978" r:id="rId35"/>
    <p:sldId id="2714" r:id="rId36"/>
    <p:sldId id="2852" r:id="rId37"/>
    <p:sldId id="2863" r:id="rId38"/>
    <p:sldId id="2713" r:id="rId39"/>
    <p:sldId id="1200" r:id="rId40"/>
    <p:sldId id="2853" r:id="rId41"/>
    <p:sldId id="2734" r:id="rId42"/>
    <p:sldId id="3044" r:id="rId43"/>
    <p:sldId id="3145" r:id="rId44"/>
    <p:sldId id="3237" r:id="rId45"/>
    <p:sldId id="3191" r:id="rId46"/>
    <p:sldId id="2855" r:id="rId47"/>
    <p:sldId id="2630" r:id="rId48"/>
    <p:sldId id="2631" r:id="rId49"/>
    <p:sldId id="3090" r:id="rId50"/>
    <p:sldId id="2925" r:id="rId51"/>
    <p:sldId id="3383" r:id="rId52"/>
    <p:sldId id="3238" r:id="rId53"/>
    <p:sldId id="3239" r:id="rId54"/>
    <p:sldId id="2856" r:id="rId55"/>
    <p:sldId id="2745" r:id="rId56"/>
    <p:sldId id="3046" r:id="rId57"/>
    <p:sldId id="258" r:id="rId58"/>
    <p:sldId id="3246" r:id="rId59"/>
    <p:sldId id="3380" r:id="rId60"/>
    <p:sldId id="2749" r:id="rId61"/>
    <p:sldId id="2762" r:id="rId62"/>
    <p:sldId id="724" r:id="rId63"/>
    <p:sldId id="3429" r:id="rId64"/>
    <p:sldId id="3386" r:id="rId65"/>
    <p:sldId id="2740" r:id="rId66"/>
    <p:sldId id="2763" r:id="rId67"/>
    <p:sldId id="2661" r:id="rId68"/>
    <p:sldId id="3091" r:id="rId69"/>
    <p:sldId id="3428" r:id="rId70"/>
    <p:sldId id="3389" r:id="rId71"/>
    <p:sldId id="3385" r:id="rId72"/>
    <p:sldId id="2770" r:id="rId73"/>
    <p:sldId id="2769" r:id="rId74"/>
    <p:sldId id="2764" r:id="rId75"/>
    <p:sldId id="3390" r:id="rId76"/>
    <p:sldId id="2767" r:id="rId77"/>
    <p:sldId id="3047" r:id="rId78"/>
    <p:sldId id="3048" r:id="rId79"/>
    <p:sldId id="3391" r:id="rId80"/>
    <p:sldId id="3247" r:id="rId81"/>
    <p:sldId id="2765" r:id="rId82"/>
    <p:sldId id="3424" r:id="rId83"/>
    <p:sldId id="3426" r:id="rId84"/>
    <p:sldId id="2862" r:id="rId85"/>
    <p:sldId id="2775" r:id="rId86"/>
    <p:sldId id="2861" r:id="rId87"/>
    <p:sldId id="3427" r:id="rId88"/>
    <p:sldId id="3241" r:id="rId89"/>
    <p:sldId id="3423" r:id="rId90"/>
    <p:sldId id="2656" r:id="rId91"/>
    <p:sldId id="296" r:id="rId92"/>
    <p:sldId id="2707" r:id="rId93"/>
    <p:sldId id="3243" r:id="rId94"/>
    <p:sldId id="2688" r:id="rId9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xmlns="">
        <p15:guide id="1" pos="3840">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6A37"/>
    <a:srgbClr val="8A512A"/>
    <a:srgbClr val="BB0003"/>
    <a:srgbClr val="920101"/>
    <a:srgbClr val="B70002"/>
    <a:srgbClr val="E20002"/>
    <a:srgbClr val="860003"/>
    <a:srgbClr val="750102"/>
    <a:srgbClr val="B00000"/>
    <a:srgbClr val="85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33" autoAdjust="0"/>
    <p:restoredTop sz="96120" autoAdjust="0"/>
  </p:normalViewPr>
  <p:slideViewPr>
    <p:cSldViewPr snapToGrid="0">
      <p:cViewPr varScale="1">
        <p:scale>
          <a:sx n="65" d="100"/>
          <a:sy n="65" d="100"/>
        </p:scale>
        <p:origin x="-102"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slide" Target="slides/slide71.xml"/><Relationship Id="rId89" Type="http://schemas.openxmlformats.org/officeDocument/2006/relationships/slide" Target="slides/slide76.xml"/><Relationship Id="rId97"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102"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slide" Target="slides/slide77.xml"/><Relationship Id="rId95" Type="http://schemas.openxmlformats.org/officeDocument/2006/relationships/slide" Target="slides/slide82.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slide" Target="slides/slide80.xml"/><Relationship Id="rId98"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lstStyle>
            <a:lvl1pPr eaLnBrk="0" hangingPunct="0">
              <a:defRPr sz="120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C5D52CB-3D97-4B5C-8C55-78CBB1256557}" type="datetime1">
              <a:rPr lang="zh-CN" altLang="en-US"/>
              <a:t>2022/3/9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lstStyle>
            <a:lvl1pPr eaLnBrk="1" hangingPunct="1">
              <a:defRPr sz="1200">
                <a:solidFill>
                  <a:srgbClr val="898989"/>
                </a:solidFill>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solidFill>
                  <a:srgbClr val="898989"/>
                </a:solidFill>
              </a:defRPr>
            </a:lvl1pPr>
          </a:lstStyle>
          <a:p>
            <a:fld id="{2085DDFF-27AE-4E7A-8FD5-C6686A7C90D0}" type="slidenum">
              <a:rPr lang="zh-CN" altLang="en-US"/>
              <a:t>‹#›</a:t>
            </a:fld>
            <a:endParaRPr lang="zh-CN" altLang="en-US"/>
          </a:p>
        </p:txBody>
      </p:sp>
    </p:spTree>
    <p:extLst>
      <p:ext uri="{BB962C8B-B14F-4D97-AF65-F5344CB8AC3E}">
        <p14:creationId xmlns:p14="http://schemas.microsoft.com/office/powerpoint/2010/main" val="87257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lstStyle>
            <a:lvl1pPr eaLnBrk="1" hangingPunct="1">
              <a:defRPr sz="1200">
                <a:latin typeface="等线" panose="02010600030101010101" pitchFamily="2" charset="-122"/>
                <a:ea typeface="等线"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lstStyle>
            <a:lvl1pPr algn="r" eaLnBrk="1" hangingPunct="1">
              <a:defRPr sz="1200">
                <a:latin typeface="等线" panose="02010600030101010101" pitchFamily="2" charset="-122"/>
                <a:ea typeface="等线" panose="02010600030101010101" pitchFamily="2" charset="-122"/>
              </a:defRPr>
            </a:lvl1pPr>
          </a:lstStyle>
          <a:p>
            <a:pPr>
              <a:defRPr/>
            </a:pPr>
            <a:fld id="{DD9B72BB-69F4-40A0-90C0-7B2E5261600D}" type="datetime1">
              <a:rPr lang="zh-CN" altLang="en-US"/>
              <a:t>2022/3/9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9221" name="备注占位符 4"/>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lstStyle>
            <a:lvl1pPr eaLnBrk="1" hangingPunct="1">
              <a:defRPr sz="1200">
                <a:latin typeface="等线" panose="02010600030101010101" pitchFamily="2" charset="-122"/>
                <a:ea typeface="等线"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等线" panose="02010600030101010101" pitchFamily="2" charset="-122"/>
                <a:ea typeface="等线" panose="02010600030101010101" pitchFamily="2" charset="-122"/>
              </a:defRPr>
            </a:lvl1pPr>
          </a:lstStyle>
          <a:p>
            <a:fld id="{C1E1CE6B-32F7-40F5-87F4-74A41E17F9C4}" type="slidenum">
              <a:rPr lang="zh-CN" altLang="en-US"/>
              <a:t>‹#›</a:t>
            </a:fld>
            <a:endParaRPr lang="zh-CN" altLang="en-US"/>
          </a:p>
        </p:txBody>
      </p:sp>
    </p:spTree>
    <p:extLst>
      <p:ext uri="{BB962C8B-B14F-4D97-AF65-F5344CB8AC3E}">
        <p14:creationId xmlns:p14="http://schemas.microsoft.com/office/powerpoint/2010/main" val="11818325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8649C4-DF96-4AB7-8EFA-C60B664AC0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4294967295"/>
          </p:nvPr>
        </p:nvSpPr>
        <p:spPr/>
        <p:txBody>
          <a:bodyPr/>
          <a:lstStyle/>
          <a:p>
            <a:r>
              <a:rPr lang="zh-CN" altLang="en-US" dirty="0">
                <a:latin typeface="微软雅黑" panose="020B0503020204020204" pitchFamily="34" charset="-122"/>
                <a:sym typeface="+mn-ea"/>
              </a:rPr>
              <a:t>马克思主义反对像空想社会主义者那样从主观愿望出发，详而又详地预测未来社会。马克思主义只是在揭示人类社会发展一般规律的基础上指明社会发展的方向，在剖析资本主义旧世界的过程中阐发未来新世界的特点。</a:t>
            </a:r>
            <a:endParaRPr lang="zh-CN" altLang="en-US" dirty="0"/>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人类社会的发展像自然界的发展一样，具有自己的客观规律。</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1E1CE6B-32F7-40F5-87F4-74A41E17F9C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98886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E1CE6B-32F7-40F5-87F4-74A41E17F9C4}" type="slidenum">
              <a:rPr lang="zh-CN" altLang="en-US" smtClean="0"/>
              <a:t>18</a:t>
            </a:fld>
            <a:endParaRPr lang="zh-CN" altLang="en-US"/>
          </a:p>
        </p:txBody>
      </p:sp>
    </p:spTree>
    <p:extLst>
      <p:ext uri="{BB962C8B-B14F-4D97-AF65-F5344CB8AC3E}">
        <p14:creationId xmlns:p14="http://schemas.microsoft.com/office/powerpoint/2010/main" val="2774681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19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微软雅黑" panose="020B0503020204020204" pitchFamily="34" charset="-122"/>
                <a:ea typeface="微软雅黑" panose="020B0503020204020204" pitchFamily="34" charset="-122"/>
                <a:sym typeface="+mn-ea"/>
              </a:rPr>
              <a:t>共产主义社会是资本主义社会中自我否定因素不断发展壮大的必然结果。</a:t>
            </a:r>
            <a:endParaRPr lang="zh-CN" altLang="en-US"/>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20</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21</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22</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微软雅黑" panose="020B0503020204020204" pitchFamily="34" charset="-122"/>
                <a:ea typeface="微软雅黑" panose="020B0503020204020204" pitchFamily="34" charset="-122"/>
                <a:sym typeface="+mn-ea"/>
              </a:rPr>
              <a:t>针对有人提出的在革命成功后应采取什么措施的问题，马克思尖锐地指出，问题</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提得不正确</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现在提出这个问题是不着边际的，因而这实际上是一个幻想的问题，对这个问题的唯一的答复应当是对问题本身的批判</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24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25</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26</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微软雅黑" panose="020B0503020204020204" pitchFamily="34" charset="-122"/>
                <a:ea typeface="微软雅黑" panose="020B0503020204020204" pitchFamily="34" charset="-122"/>
                <a:sym typeface="+mn-ea"/>
              </a:rPr>
              <a:t>马克思在</a:t>
            </a:r>
            <a:r>
              <a:rPr lang="en-US" altLang="zh-CN" dirty="0">
                <a:latin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哥达纲领批判</a:t>
            </a:r>
            <a:r>
              <a:rPr lang="en-US" altLang="zh-CN" dirty="0">
                <a:latin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中用</a:t>
            </a:r>
            <a:r>
              <a:rPr lang="zh-CN" altLang="en-US" b="1" dirty="0">
                <a:latin typeface="微软雅黑" panose="020B0503020204020204" pitchFamily="34" charset="-122"/>
                <a:ea typeface="微软雅黑" panose="020B0503020204020204" pitchFamily="34" charset="-122"/>
                <a:sym typeface="+mn-ea"/>
              </a:rPr>
              <a:t>“集体财富的一切源泉都充分涌流”</a:t>
            </a:r>
            <a:r>
              <a:rPr lang="zh-CN" altLang="en-US" dirty="0">
                <a:latin typeface="微软雅黑" panose="020B0503020204020204" pitchFamily="34" charset="-122"/>
                <a:ea typeface="微软雅黑" panose="020B0503020204020204" pitchFamily="34" charset="-122"/>
                <a:sym typeface="+mn-ea"/>
              </a:rPr>
              <a:t>来形容共产主义社会的物质财富的极大丰富。</a:t>
            </a:r>
            <a:r>
              <a:rPr lang="zh-CN" altLang="en-US" b="1" dirty="0">
                <a:solidFill>
                  <a:schemeClr val="accent2">
                    <a:lumMod val="75000"/>
                  </a:schemeClr>
                </a:solidFill>
                <a:latin typeface="微软雅黑" panose="020B0503020204020204" pitchFamily="34" charset="-122"/>
                <a:ea typeface="微软雅黑" panose="020B0503020204020204" pitchFamily="34" charset="-122"/>
                <a:sym typeface="+mn-ea"/>
              </a:rPr>
              <a:t>生产资料公有制</a:t>
            </a:r>
            <a:r>
              <a:rPr lang="en-US" altLang="zh-CN" b="1" dirty="0">
                <a:solidFill>
                  <a:schemeClr val="accent2">
                    <a:lumMod val="75000"/>
                  </a:schemeClr>
                </a:solidFill>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马克思、恩格斯在</a:t>
            </a:r>
            <a:r>
              <a:rPr lang="en-US" altLang="zh-CN" dirty="0">
                <a:latin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共产党宣言</a:t>
            </a:r>
            <a:r>
              <a:rPr lang="en-US" altLang="zh-CN" dirty="0">
                <a:latin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中明确提出：“共产党人可以把自己的理论概括为一句话：消灭私有制。”</a:t>
            </a:r>
            <a:r>
              <a:rPr lang="zh-CN" altLang="en-US" b="1" dirty="0">
                <a:solidFill>
                  <a:schemeClr val="accent2">
                    <a:lumMod val="75000"/>
                  </a:schemeClr>
                </a:solidFill>
                <a:latin typeface="微软雅黑" panose="020B0503020204020204" pitchFamily="34" charset="-122"/>
                <a:ea typeface="微软雅黑" panose="020B0503020204020204" pitchFamily="34" charset="-122"/>
                <a:sym typeface="+mn-ea"/>
              </a:rPr>
              <a:t>消费资料实行按需分配</a:t>
            </a:r>
            <a:r>
              <a:rPr lang="en-US" altLang="zh-CN" b="1" dirty="0">
                <a:solidFill>
                  <a:schemeClr val="accent2">
                    <a:lumMod val="75000"/>
                  </a:schemeClr>
                </a:solidFill>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 “各尽所能，按需分配”的实现具有重大意义，它将最终实现人类在分配上的真正平等。</a:t>
            </a:r>
            <a:endParaRPr lang="zh-CN" altLang="en-US" dirty="0">
              <a:latin typeface="微软雅黑" panose="020B0503020204020204" pitchFamily="34" charset="-122"/>
              <a:ea typeface="微软雅黑" panose="020B0503020204020204" pitchFamily="34" charset="-122"/>
            </a:endParaRPr>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28</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微软雅黑" panose="020B0503020204020204" pitchFamily="34" charset="-122"/>
                <a:ea typeface="微软雅黑" panose="020B0503020204020204" pitchFamily="34" charset="-122"/>
                <a:sym typeface="+mn-ea"/>
              </a:rPr>
              <a:t>恩格斯指出： “随着阶级的消失，国家也不可避免地要消失。在生产者自由平等的联合体的基础上按新方式来组织生产的社会，将把全部国家机器放到它应该去的地方，即放到古物陈列馆去，同纺车和青铜斧陈列在一起。＂</a:t>
            </a:r>
          </a:p>
          <a:p>
            <a:r>
              <a:rPr lang="zh-CN" altLang="en-US" dirty="0">
                <a:latin typeface="微软雅黑" panose="020B0503020204020204" pitchFamily="34" charset="-122"/>
                <a:ea typeface="微软雅黑" panose="020B0503020204020204" pitchFamily="34" charset="-122"/>
                <a:sym typeface="+mn-ea"/>
              </a:rPr>
              <a:t>在共产主义社会，由于</a:t>
            </a:r>
            <a:r>
              <a:rPr lang="zh-CN" altLang="en-US" b="1" dirty="0">
                <a:solidFill>
                  <a:srgbClr val="385723"/>
                </a:solidFill>
                <a:latin typeface="微软雅黑" panose="020B0503020204020204" pitchFamily="34" charset="-122"/>
                <a:ea typeface="微软雅黑" panose="020B0503020204020204" pitchFamily="34" charset="-122"/>
                <a:sym typeface="+mn-ea"/>
              </a:rPr>
              <a:t>阶级消亡、国家消亡和“三大差别”消除</a:t>
            </a:r>
            <a:r>
              <a:rPr lang="zh-CN" altLang="en-US" dirty="0">
                <a:latin typeface="微软雅黑" panose="020B0503020204020204" pitchFamily="34" charset="-122"/>
                <a:ea typeface="微软雅黑" panose="020B0503020204020204" pitchFamily="34" charset="-122"/>
                <a:sym typeface="+mn-ea"/>
              </a:rPr>
              <a:t>，社会关系实现了高度和谐。与社会生产力的高度发展和社会关系的高度和谐相联系，人们的精神境界得到极大提高，劳动成为</a:t>
            </a:r>
            <a:r>
              <a:rPr lang="zh-CN" altLang="en-US" b="1" dirty="0">
                <a:solidFill>
                  <a:srgbClr val="385723"/>
                </a:solidFill>
                <a:latin typeface="微软雅黑" panose="020B0503020204020204" pitchFamily="34" charset="-122"/>
                <a:ea typeface="微软雅黑" panose="020B0503020204020204" pitchFamily="34" charset="-122"/>
                <a:sym typeface="+mn-ea"/>
              </a:rPr>
              <a:t>“生活的第一需要”</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endParaRPr>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29</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30</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31</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32</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33</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293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29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810FA63-6C35-446C-B27F-F1FF2803269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t>34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36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E1CE6B-32F7-40F5-87F4-74A41E17F9C4}" type="slidenum">
              <a:rPr lang="zh-CN" altLang="en-US" smtClean="0"/>
              <a:t>37</a:t>
            </a:fld>
            <a:endParaRPr lang="zh-CN" altLang="en-US"/>
          </a:p>
        </p:txBody>
      </p:sp>
    </p:spTree>
    <p:extLst>
      <p:ext uri="{BB962C8B-B14F-4D97-AF65-F5344CB8AC3E}">
        <p14:creationId xmlns:p14="http://schemas.microsoft.com/office/powerpoint/2010/main" val="3519563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a:solidFill>
                  <a:prstClr val="black"/>
                </a:solidFill>
                <a:latin typeface="微软雅黑" panose="020B0503020204020204" pitchFamily="34" charset="-122"/>
                <a:ea typeface="微软雅黑" panose="020B0503020204020204" pitchFamily="34" charset="-122"/>
                <a:cs typeface="+mn-lt"/>
                <a:sym typeface="+mn-ea"/>
              </a:rPr>
              <a:t>马克思深入研究资本主义社会，特别是研究资本主义的经济运动，揭示了资本主义生产方式的特点，论证了资本主义发展自我否定的趋势；揭示了生产社会化与生产资料资本主义私人占有之间的基本矛盾，论证了资本主义的历史暂时性；揭示了资本主义剥削的秘密与资本主义的非正义性，论证了工人阶级推翻旧世界、建设新世界的历史使命；揭示了工人阶级和资产阶级斗争的发展规律和趋势，论述了工人阶级解放斗争胜利的必然性。</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C1E1CE6B-32F7-40F5-87F4-74A41E17F9C4}"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E1CE6B-32F7-40F5-87F4-74A41E17F9C4}" type="slidenum">
              <a:rPr lang="zh-CN" altLang="en-US" smtClean="0"/>
              <a:t>44</a:t>
            </a:fld>
            <a:endParaRPr lang="zh-CN" altLang="en-US"/>
          </a:p>
        </p:txBody>
      </p:sp>
    </p:spTree>
    <p:extLst>
      <p:ext uri="{BB962C8B-B14F-4D97-AF65-F5344CB8AC3E}">
        <p14:creationId xmlns:p14="http://schemas.microsoft.com/office/powerpoint/2010/main" val="1293576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1E1CE6B-32F7-40F5-87F4-74A41E17F9C4}" type="slidenum">
              <a:rPr lang="zh-CN" altLang="en-US" smtClean="0"/>
              <a:t>46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cs typeface="微软雅黑" panose="020B0503020204020204" pitchFamily="34" charset="-122"/>
              </a:rPr>
              <a:t>马克思、恩格斯指出：“如果不同时使整个社会一劳永逸地摆脱一切剥削、压迫以及阶级差别和阶级斗争，就不能使自己从进行剥削和统治的那个阶级（资产阶级）的奴役下解放出来。“</a:t>
            </a:r>
            <a:endParaRPr lang="zh-CN" altLang="en-US" dirty="0"/>
          </a:p>
        </p:txBody>
      </p:sp>
      <p:sp>
        <p:nvSpPr>
          <p:cNvPr id="4" name="灯片编号占位符 3"/>
          <p:cNvSpPr>
            <a:spLocks noGrp="1"/>
          </p:cNvSpPr>
          <p:nvPr>
            <p:ph type="sldNum" sz="quarter" idx="5"/>
          </p:nvPr>
        </p:nvSpPr>
        <p:spPr/>
        <p:txBody>
          <a:bodyPr/>
          <a:lstStyle/>
          <a:p>
            <a:fld id="{C1E1CE6B-32F7-40F5-87F4-74A41E17F9C4}" type="slidenum">
              <a:rPr lang="zh-CN" altLang="en-US" smtClean="0"/>
              <a:t>47</a:t>
            </a:fld>
            <a:endParaRPr lang="zh-CN" altLang="en-US"/>
          </a:p>
        </p:txBody>
      </p:sp>
    </p:spTree>
    <p:extLst>
      <p:ext uri="{BB962C8B-B14F-4D97-AF65-F5344CB8AC3E}">
        <p14:creationId xmlns:p14="http://schemas.microsoft.com/office/powerpoint/2010/main" val="4189045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4294967295"/>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1E1CE6B-32F7-40F5-87F4-74A41E17F9C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77979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1E1CE6B-32F7-40F5-87F4-74A41E17F9C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74974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13694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63136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1E1CE6B-32F7-40F5-87F4-74A41E17F9C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676315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6043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01899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39063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10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4294967295"/>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760E011-793A-41EF-A303-428DAE53C7B1}"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E05431F-3130-4E10-B1E7-2201F43BF96F}" type="slidenum">
              <a:rPr lang="zh-CN" altLang="en-US"/>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14940077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微软雅黑" panose="020B0503020204020204" pitchFamily="34" charset="-122"/>
                <a:ea typeface="字魂59号-创粗黑" panose="00000500000000000000" pitchFamily="2" charset="-122"/>
                <a:cs typeface="Arial" panose="020B0604020202020204" pitchFamily="34" charset="0"/>
              </a:defRPr>
            </a:lvl1pPr>
          </a:lstStyle>
          <a:p>
            <a:pPr lvl="0"/>
            <a:r>
              <a:rPr lang="zh-CN" altLang="en-US" dirty="0"/>
              <a:t>单击此处编辑母版文本样式</a:t>
            </a:r>
          </a:p>
        </p:txBody>
      </p:sp>
    </p:spTree>
    <p:extLst>
      <p:ext uri="{BB962C8B-B14F-4D97-AF65-F5344CB8AC3E}">
        <p14:creationId xmlns:p14="http://schemas.microsoft.com/office/powerpoint/2010/main" val="3851622063"/>
      </p:ext>
    </p:extLst>
  </p:cSld>
  <p:clrMapOvr>
    <a:masterClrMapping/>
  </p:clrMapOvr>
  <p:transition spd="slow" advClick="0" advTm="3000">
    <p:random/>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2477832977"/>
      </p:ext>
    </p:extLst>
  </p:cSld>
  <p:clrMapOvr>
    <a:masterClrMapping/>
  </p:clrMapOvr>
  <p:transition spd="slow" advClick="0" advTm="3000">
    <p:random/>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967900" y="-1"/>
            <a:ext cx="7224100" cy="6858000"/>
          </a:xfrm>
          <a:custGeom>
            <a:avLst/>
            <a:gdLst>
              <a:gd name="connsiteX0" fmla="*/ 0 w 7224100"/>
              <a:gd name="connsiteY0" fmla="*/ 0 h 6858000"/>
              <a:gd name="connsiteX1" fmla="*/ 5221529 w 7224100"/>
              <a:gd name="connsiteY1" fmla="*/ 0 h 6858000"/>
              <a:gd name="connsiteX2" fmla="*/ 7224100 w 7224100"/>
              <a:gd name="connsiteY2" fmla="*/ 5385657 h 6858000"/>
              <a:gd name="connsiteX3" fmla="*/ 7224100 w 7224100"/>
              <a:gd name="connsiteY3" fmla="*/ 6858000 h 6858000"/>
              <a:gd name="connsiteX4" fmla="*/ 2547750 w 72241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100" h="6858000">
                <a:moveTo>
                  <a:pt x="0" y="0"/>
                </a:moveTo>
                <a:lnTo>
                  <a:pt x="5221529" y="0"/>
                </a:lnTo>
                <a:lnTo>
                  <a:pt x="7224100" y="5385657"/>
                </a:lnTo>
                <a:lnTo>
                  <a:pt x="7224100" y="6858000"/>
                </a:lnTo>
                <a:lnTo>
                  <a:pt x="254775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4981824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606056"/>
            <a:ext cx="4240306" cy="5645888"/>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94444373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 y="0"/>
            <a:ext cx="2892048" cy="6858000"/>
          </a:xfrm>
          <a:custGeom>
            <a:avLst/>
            <a:gdLst>
              <a:gd name="connsiteX0" fmla="*/ 0 w 2892048"/>
              <a:gd name="connsiteY0" fmla="*/ 0 h 6858000"/>
              <a:gd name="connsiteX1" fmla="*/ 2892048 w 2892048"/>
              <a:gd name="connsiteY1" fmla="*/ 0 h 6858000"/>
              <a:gd name="connsiteX2" fmla="*/ 1012654 w 2892048"/>
              <a:gd name="connsiteY2" fmla="*/ 6858000 h 6858000"/>
              <a:gd name="connsiteX3" fmla="*/ 0 w 28920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92048" h="6858000">
                <a:moveTo>
                  <a:pt x="0" y="0"/>
                </a:moveTo>
                <a:lnTo>
                  <a:pt x="2892048" y="0"/>
                </a:lnTo>
                <a:lnTo>
                  <a:pt x="1012654" y="6858000"/>
                </a:lnTo>
                <a:lnTo>
                  <a:pt x="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8143617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0069476" y="0"/>
            <a:ext cx="2122524" cy="6857999"/>
          </a:xfrm>
          <a:custGeom>
            <a:avLst/>
            <a:gdLst>
              <a:gd name="connsiteX0" fmla="*/ 1190070 w 2122524"/>
              <a:gd name="connsiteY0" fmla="*/ 0 h 6857999"/>
              <a:gd name="connsiteX1" fmla="*/ 2122524 w 2122524"/>
              <a:gd name="connsiteY1" fmla="*/ 0 h 6857999"/>
              <a:gd name="connsiteX2" fmla="*/ 2122524 w 2122524"/>
              <a:gd name="connsiteY2" fmla="*/ 6857999 h 6857999"/>
              <a:gd name="connsiteX3" fmla="*/ 0 w 2122524"/>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2122524" h="6857999">
                <a:moveTo>
                  <a:pt x="1190070" y="0"/>
                </a:moveTo>
                <a:lnTo>
                  <a:pt x="2122524" y="0"/>
                </a:lnTo>
                <a:lnTo>
                  <a:pt x="2122524" y="6857999"/>
                </a:lnTo>
                <a:lnTo>
                  <a:pt x="0" y="6857999"/>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699289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096042" y="2467428"/>
            <a:ext cx="2695964" cy="2695962"/>
          </a:xfrm>
          <a:custGeom>
            <a:avLst/>
            <a:gdLst>
              <a:gd name="connsiteX0" fmla="*/ 1347982 w 2695964"/>
              <a:gd name="connsiteY0" fmla="*/ 0 h 2695962"/>
              <a:gd name="connsiteX1" fmla="*/ 2695964 w 2695964"/>
              <a:gd name="connsiteY1" fmla="*/ 1347981 h 2695962"/>
              <a:gd name="connsiteX2" fmla="*/ 1347982 w 2695964"/>
              <a:gd name="connsiteY2" fmla="*/ 2695962 h 2695962"/>
              <a:gd name="connsiteX3" fmla="*/ 0 w 2695964"/>
              <a:gd name="connsiteY3" fmla="*/ 1347981 h 2695962"/>
              <a:gd name="connsiteX4" fmla="*/ 1347982 w 2695964"/>
              <a:gd name="connsiteY4" fmla="*/ 0 h 2695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964" h="2695962">
                <a:moveTo>
                  <a:pt x="1347982" y="0"/>
                </a:moveTo>
                <a:cubicBezTo>
                  <a:pt x="2092452" y="0"/>
                  <a:pt x="2695964" y="603512"/>
                  <a:pt x="2695964" y="1347981"/>
                </a:cubicBezTo>
                <a:cubicBezTo>
                  <a:pt x="2695964" y="2092450"/>
                  <a:pt x="2092452" y="2695962"/>
                  <a:pt x="1347982" y="2695962"/>
                </a:cubicBezTo>
                <a:cubicBezTo>
                  <a:pt x="603512" y="2695962"/>
                  <a:pt x="0" y="2092450"/>
                  <a:pt x="0" y="1347981"/>
                </a:cubicBezTo>
                <a:cubicBezTo>
                  <a:pt x="0" y="603512"/>
                  <a:pt x="603512" y="0"/>
                  <a:pt x="1347982"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9441877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876800" y="1925501"/>
            <a:ext cx="2438400" cy="2738950"/>
          </a:xfrm>
          <a:custGeom>
            <a:avLst/>
            <a:gdLst>
              <a:gd name="connsiteX0" fmla="*/ 1219200 w 2438400"/>
              <a:gd name="connsiteY0" fmla="*/ 0 h 2738950"/>
              <a:gd name="connsiteX1" fmla="*/ 1347916 w 2438400"/>
              <a:gd name="connsiteY1" fmla="*/ 30112 h 2738950"/>
              <a:gd name="connsiteX2" fmla="*/ 2278792 w 2438400"/>
              <a:gd name="connsiteY2" fmla="*/ 495440 h 2738950"/>
              <a:gd name="connsiteX3" fmla="*/ 2438400 w 2438400"/>
              <a:gd name="connsiteY3" fmla="*/ 753841 h 2738950"/>
              <a:gd name="connsiteX4" fmla="*/ 2438400 w 2438400"/>
              <a:gd name="connsiteY4" fmla="*/ 1985109 h 2738950"/>
              <a:gd name="connsiteX5" fmla="*/ 2278792 w 2438400"/>
              <a:gd name="connsiteY5" fmla="*/ 2243509 h 2738950"/>
              <a:gd name="connsiteX6" fmla="*/ 1347916 w 2438400"/>
              <a:gd name="connsiteY6" fmla="*/ 2708838 h 2738950"/>
              <a:gd name="connsiteX7" fmla="*/ 1090484 w 2438400"/>
              <a:gd name="connsiteY7" fmla="*/ 2708838 h 2738950"/>
              <a:gd name="connsiteX8" fmla="*/ 159608 w 2438400"/>
              <a:gd name="connsiteY8" fmla="*/ 2243509 h 2738950"/>
              <a:gd name="connsiteX9" fmla="*/ 0 w 2438400"/>
              <a:gd name="connsiteY9" fmla="*/ 1985109 h 2738950"/>
              <a:gd name="connsiteX10" fmla="*/ 0 w 2438400"/>
              <a:gd name="connsiteY10" fmla="*/ 753841 h 2738950"/>
              <a:gd name="connsiteX11" fmla="*/ 159608 w 2438400"/>
              <a:gd name="connsiteY11" fmla="*/ 495440 h 2738950"/>
              <a:gd name="connsiteX12" fmla="*/ 1090484 w 2438400"/>
              <a:gd name="connsiteY12" fmla="*/ 30112 h 2738950"/>
              <a:gd name="connsiteX13" fmla="*/ 1219200 w 2438400"/>
              <a:gd name="connsiteY13" fmla="*/ 0 h 27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400" h="2738950">
                <a:moveTo>
                  <a:pt x="1219200" y="0"/>
                </a:moveTo>
                <a:cubicBezTo>
                  <a:pt x="1263221" y="0"/>
                  <a:pt x="1307243" y="10037"/>
                  <a:pt x="1347916" y="30112"/>
                </a:cubicBezTo>
                <a:cubicBezTo>
                  <a:pt x="1347916" y="30112"/>
                  <a:pt x="1347916" y="30112"/>
                  <a:pt x="2278792" y="495440"/>
                </a:cubicBezTo>
                <a:cubicBezTo>
                  <a:pt x="2376616" y="544856"/>
                  <a:pt x="2438400" y="644716"/>
                  <a:pt x="2438400" y="753841"/>
                </a:cubicBezTo>
                <a:cubicBezTo>
                  <a:pt x="2438400" y="753841"/>
                  <a:pt x="2438400" y="753841"/>
                  <a:pt x="2438400" y="1985109"/>
                </a:cubicBezTo>
                <a:cubicBezTo>
                  <a:pt x="2438400" y="2094234"/>
                  <a:pt x="2376616" y="2194094"/>
                  <a:pt x="2278792" y="2243509"/>
                </a:cubicBezTo>
                <a:cubicBezTo>
                  <a:pt x="2278792" y="2243509"/>
                  <a:pt x="2278792" y="2243509"/>
                  <a:pt x="1347916" y="2708838"/>
                </a:cubicBezTo>
                <a:cubicBezTo>
                  <a:pt x="1266568" y="2748988"/>
                  <a:pt x="1171832" y="2748988"/>
                  <a:pt x="1090484" y="2708838"/>
                </a:cubicBezTo>
                <a:cubicBezTo>
                  <a:pt x="1090484" y="2708838"/>
                  <a:pt x="1090484" y="2708838"/>
                  <a:pt x="159608" y="2243509"/>
                </a:cubicBezTo>
                <a:cubicBezTo>
                  <a:pt x="61784" y="2194094"/>
                  <a:pt x="0" y="2094234"/>
                  <a:pt x="0" y="1985109"/>
                </a:cubicBezTo>
                <a:cubicBezTo>
                  <a:pt x="0" y="1985109"/>
                  <a:pt x="0" y="1985109"/>
                  <a:pt x="0" y="753841"/>
                </a:cubicBezTo>
                <a:cubicBezTo>
                  <a:pt x="0" y="644716"/>
                  <a:pt x="61784" y="544856"/>
                  <a:pt x="159608" y="495440"/>
                </a:cubicBezTo>
                <a:cubicBezTo>
                  <a:pt x="159608" y="495440"/>
                  <a:pt x="159608" y="495440"/>
                  <a:pt x="1090484" y="30112"/>
                </a:cubicBezTo>
                <a:cubicBezTo>
                  <a:pt x="1131158" y="10037"/>
                  <a:pt x="1175180" y="0"/>
                  <a:pt x="12192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5433911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593528" y="2070808"/>
            <a:ext cx="4447156" cy="3536710"/>
          </a:xfrm>
          <a:custGeom>
            <a:avLst/>
            <a:gdLst>
              <a:gd name="connsiteX0" fmla="*/ 0 w 4447156"/>
              <a:gd name="connsiteY0" fmla="*/ 0 h 3536710"/>
              <a:gd name="connsiteX1" fmla="*/ 4447156 w 4447156"/>
              <a:gd name="connsiteY1" fmla="*/ 0 h 3536710"/>
              <a:gd name="connsiteX2" fmla="*/ 4447156 w 4447156"/>
              <a:gd name="connsiteY2" fmla="*/ 3536710 h 3536710"/>
              <a:gd name="connsiteX3" fmla="*/ 0 w 4447156"/>
              <a:gd name="connsiteY3" fmla="*/ 3536710 h 3536710"/>
            </a:gdLst>
            <a:ahLst/>
            <a:cxnLst>
              <a:cxn ang="0">
                <a:pos x="connsiteX0" y="connsiteY0"/>
              </a:cxn>
              <a:cxn ang="0">
                <a:pos x="connsiteX1" y="connsiteY1"/>
              </a:cxn>
              <a:cxn ang="0">
                <a:pos x="connsiteX2" y="connsiteY2"/>
              </a:cxn>
              <a:cxn ang="0">
                <a:pos x="connsiteX3" y="connsiteY3"/>
              </a:cxn>
            </a:cxnLst>
            <a:rect l="l" t="t" r="r" b="b"/>
            <a:pathLst>
              <a:path w="4447156" h="3536710">
                <a:moveTo>
                  <a:pt x="0" y="0"/>
                </a:moveTo>
                <a:lnTo>
                  <a:pt x="4447156" y="0"/>
                </a:lnTo>
                <a:lnTo>
                  <a:pt x="4447156" y="3536710"/>
                </a:lnTo>
                <a:lnTo>
                  <a:pt x="0" y="353671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9066175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AA8A697-2E0D-4852-B53E-1D8D706A0796}" type="slidenum">
              <a:rPr lang="zh-CN" altLang="en-US"/>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图片占位符 9"/>
          <p:cNvSpPr>
            <a:spLocks noGrp="1"/>
          </p:cNvSpPr>
          <p:nvPr>
            <p:ph type="pic" sz="quarter" idx="11"/>
          </p:nvPr>
        </p:nvSpPr>
        <p:spPr>
          <a:xfrm>
            <a:off x="4199904"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1" name="图片占位符 10"/>
          <p:cNvSpPr>
            <a:spLocks noGrp="1"/>
          </p:cNvSpPr>
          <p:nvPr>
            <p:ph type="pic" sz="quarter" idx="12"/>
          </p:nvPr>
        </p:nvSpPr>
        <p:spPr>
          <a:xfrm>
            <a:off x="6595095"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2" name="图片占位符 11"/>
          <p:cNvSpPr>
            <a:spLocks noGrp="1"/>
          </p:cNvSpPr>
          <p:nvPr>
            <p:ph type="pic" sz="quarter" idx="13"/>
          </p:nvPr>
        </p:nvSpPr>
        <p:spPr>
          <a:xfrm>
            <a:off x="8990286"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9" name="图片占位符 8"/>
          <p:cNvSpPr>
            <a:spLocks noGrp="1"/>
          </p:cNvSpPr>
          <p:nvPr>
            <p:ph type="pic" sz="quarter" idx="10"/>
          </p:nvPr>
        </p:nvSpPr>
        <p:spPr>
          <a:xfrm>
            <a:off x="1804713"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9491621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559800" y="2022823"/>
            <a:ext cx="2765601" cy="3392387"/>
          </a:xfrm>
          <a:custGeom>
            <a:avLst/>
            <a:gdLst>
              <a:gd name="connsiteX0" fmla="*/ 0 w 2765601"/>
              <a:gd name="connsiteY0" fmla="*/ 0 h 3392387"/>
              <a:gd name="connsiteX1" fmla="*/ 2765601 w 2765601"/>
              <a:gd name="connsiteY1" fmla="*/ 0 h 3392387"/>
              <a:gd name="connsiteX2" fmla="*/ 2765601 w 2765601"/>
              <a:gd name="connsiteY2" fmla="*/ 3392387 h 3392387"/>
              <a:gd name="connsiteX3" fmla="*/ 0 w 2765601"/>
              <a:gd name="connsiteY3" fmla="*/ 3392387 h 3392387"/>
            </a:gdLst>
            <a:ahLst/>
            <a:cxnLst>
              <a:cxn ang="0">
                <a:pos x="connsiteX0" y="connsiteY0"/>
              </a:cxn>
              <a:cxn ang="0">
                <a:pos x="connsiteX1" y="connsiteY1"/>
              </a:cxn>
              <a:cxn ang="0">
                <a:pos x="connsiteX2" y="connsiteY2"/>
              </a:cxn>
              <a:cxn ang="0">
                <a:pos x="connsiteX3" y="connsiteY3"/>
              </a:cxn>
            </a:cxnLst>
            <a:rect l="l" t="t" r="r" b="b"/>
            <a:pathLst>
              <a:path w="2765601" h="3392387">
                <a:moveTo>
                  <a:pt x="0" y="0"/>
                </a:moveTo>
                <a:lnTo>
                  <a:pt x="2765601" y="0"/>
                </a:lnTo>
                <a:lnTo>
                  <a:pt x="2765601" y="3392387"/>
                </a:lnTo>
                <a:lnTo>
                  <a:pt x="0" y="3392387"/>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262378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9855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130300" y="2247900"/>
            <a:ext cx="2870200" cy="2870200"/>
          </a:xfrm>
          <a:custGeom>
            <a:avLst/>
            <a:gdLst>
              <a:gd name="connsiteX0" fmla="*/ 1435100 w 2870200"/>
              <a:gd name="connsiteY0" fmla="*/ 0 h 2870200"/>
              <a:gd name="connsiteX1" fmla="*/ 2870200 w 2870200"/>
              <a:gd name="connsiteY1" fmla="*/ 1435100 h 2870200"/>
              <a:gd name="connsiteX2" fmla="*/ 1435100 w 2870200"/>
              <a:gd name="connsiteY2" fmla="*/ 2870200 h 2870200"/>
              <a:gd name="connsiteX3" fmla="*/ 0 w 2870200"/>
              <a:gd name="connsiteY3" fmla="*/ 1435100 h 2870200"/>
              <a:gd name="connsiteX4" fmla="*/ 1435100 w 28702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200" h="2870200">
                <a:moveTo>
                  <a:pt x="1435100" y="0"/>
                </a:moveTo>
                <a:cubicBezTo>
                  <a:pt x="2227684" y="0"/>
                  <a:pt x="2870200" y="642516"/>
                  <a:pt x="2870200" y="1435100"/>
                </a:cubicBezTo>
                <a:cubicBezTo>
                  <a:pt x="2870200" y="2227684"/>
                  <a:pt x="2227684" y="2870200"/>
                  <a:pt x="1435100" y="2870200"/>
                </a:cubicBezTo>
                <a:cubicBezTo>
                  <a:pt x="642516" y="2870200"/>
                  <a:pt x="0" y="2227684"/>
                  <a:pt x="0" y="1435100"/>
                </a:cubicBezTo>
                <a:cubicBezTo>
                  <a:pt x="0" y="642516"/>
                  <a:pt x="642516" y="0"/>
                  <a:pt x="14351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37834436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800600" y="1847849"/>
            <a:ext cx="2590800" cy="2590800"/>
          </a:xfrm>
          <a:custGeom>
            <a:avLst/>
            <a:gdLst>
              <a:gd name="connsiteX0" fmla="*/ 1295400 w 2590800"/>
              <a:gd name="connsiteY0" fmla="*/ 0 h 2590800"/>
              <a:gd name="connsiteX1" fmla="*/ 2590800 w 2590800"/>
              <a:gd name="connsiteY1" fmla="*/ 1295400 h 2590800"/>
              <a:gd name="connsiteX2" fmla="*/ 1295400 w 2590800"/>
              <a:gd name="connsiteY2" fmla="*/ 2590800 h 2590800"/>
              <a:gd name="connsiteX3" fmla="*/ 0 w 2590800"/>
              <a:gd name="connsiteY3" fmla="*/ 1295400 h 2590800"/>
              <a:gd name="connsiteX4" fmla="*/ 1295400 w 2590800"/>
              <a:gd name="connsiteY4" fmla="*/ 0 h 25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90800">
                <a:moveTo>
                  <a:pt x="1295400" y="0"/>
                </a:moveTo>
                <a:cubicBezTo>
                  <a:pt x="2010830" y="0"/>
                  <a:pt x="2590800" y="579970"/>
                  <a:pt x="2590800" y="1295400"/>
                </a:cubicBezTo>
                <a:cubicBezTo>
                  <a:pt x="2590800" y="2010830"/>
                  <a:pt x="2010830" y="2590800"/>
                  <a:pt x="1295400" y="2590800"/>
                </a:cubicBezTo>
                <a:cubicBezTo>
                  <a:pt x="579970" y="2590800"/>
                  <a:pt x="0" y="2010830"/>
                  <a:pt x="0" y="1295400"/>
                </a:cubicBezTo>
                <a:cubicBezTo>
                  <a:pt x="0" y="579970"/>
                  <a:pt x="579970" y="0"/>
                  <a:pt x="12954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4224344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97645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28345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9920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Picture Placeholder 4"/>
          <p:cNvSpPr>
            <a:spLocks noGrp="1"/>
          </p:cNvSpPr>
          <p:nvPr>
            <p:ph type="pic" sz="quarter" idx="27"/>
          </p:nvPr>
        </p:nvSpPr>
        <p:spPr>
          <a:xfrm>
            <a:off x="6657475" y="1748588"/>
            <a:ext cx="4099362" cy="2285799"/>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7537140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p:cNvSpPr>
            <a:spLocks noGrp="1"/>
          </p:cNvSpPr>
          <p:nvPr>
            <p:ph type="pic" sz="quarter" idx="27"/>
          </p:nvPr>
        </p:nvSpPr>
        <p:spPr>
          <a:xfrm>
            <a:off x="6709627" y="2095928"/>
            <a:ext cx="3996432" cy="2537717"/>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33638487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p:cNvSpPr>
            <a:spLocks noGrp="1"/>
          </p:cNvSpPr>
          <p:nvPr>
            <p:ph type="pic" sz="quarter" idx="28"/>
          </p:nvPr>
        </p:nvSpPr>
        <p:spPr>
          <a:xfrm>
            <a:off x="9380739" y="1455634"/>
            <a:ext cx="1989222"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8" name="Picture Placeholder 4"/>
          <p:cNvSpPr>
            <a:spLocks noGrp="1"/>
          </p:cNvSpPr>
          <p:nvPr>
            <p:ph type="pic" sz="quarter" idx="27"/>
          </p:nvPr>
        </p:nvSpPr>
        <p:spPr>
          <a:xfrm>
            <a:off x="6416841" y="1455636"/>
            <a:ext cx="1989221"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9090521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字魂创粗黑" panose="00000500000000000000" charset="-122"/>
                <a:cs typeface="Arial" panose="020B0604020202020204" pitchFamily="34" charset="0"/>
              </a:defRPr>
            </a:lvl1pPr>
          </a:lstStyle>
          <a:p>
            <a:pPr lvl="0"/>
            <a:r>
              <a:rPr lang="zh-CN" altLang="en-US"/>
              <a:t>单击此处编辑母版文本样式</a:t>
            </a:r>
          </a:p>
        </p:txBody>
      </p:sp>
    </p:spTree>
  </p:cSld>
  <p:clrMapOvr>
    <a:masterClrMapping/>
  </p:clrMapOvr>
  <p:transition spd="slow" advClick="0" advTm="3000">
    <p:random/>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p:cNvSpPr>
            <a:spLocks noGrp="1"/>
          </p:cNvSpPr>
          <p:nvPr>
            <p:ph type="pic" sz="quarter" idx="28"/>
          </p:nvPr>
        </p:nvSpPr>
        <p:spPr>
          <a:xfrm>
            <a:off x="7281063" y="1668378"/>
            <a:ext cx="2873558" cy="3914274"/>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887013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1308100" y="1930400"/>
            <a:ext cx="3657600" cy="3657600"/>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12" name="Rectangle 11"/>
          <p:cNvSpPr/>
          <p:nvPr userDrawn="1"/>
        </p:nvSpPr>
        <p:spPr>
          <a:xfrm>
            <a:off x="1911748" y="5587544"/>
            <a:ext cx="3966537" cy="1270456"/>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Tree>
    <p:extLst>
      <p:ext uri="{BB962C8B-B14F-4D97-AF65-F5344CB8AC3E}">
        <p14:creationId xmlns:p14="http://schemas.microsoft.com/office/powerpoint/2010/main" val="10735136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p:cNvSpPr/>
          <p:nvPr userDrawn="1"/>
        </p:nvSpPr>
        <p:spPr>
          <a:xfrm>
            <a:off x="0" y="440870"/>
            <a:ext cx="3902529" cy="2542619"/>
          </a:xfrm>
          <a:prstGeom prst="rect">
            <a:avLst/>
          </a:prstGeom>
          <a:solidFill>
            <a:srgbClr val="15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21" name="Rectangle 20"/>
          <p:cNvSpPr/>
          <p:nvPr userDrawn="1"/>
        </p:nvSpPr>
        <p:spPr>
          <a:xfrm>
            <a:off x="1111104" y="5698667"/>
            <a:ext cx="4338744" cy="1156289"/>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15" name="Picture Placeholder 13"/>
          <p:cNvSpPr>
            <a:spLocks noGrp="1"/>
          </p:cNvSpPr>
          <p:nvPr>
            <p:ph type="pic" sz="quarter" idx="11"/>
          </p:nvPr>
        </p:nvSpPr>
        <p:spPr>
          <a:xfrm>
            <a:off x="1111104" y="1314984"/>
            <a:ext cx="4338744" cy="4383682"/>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9819354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cSld name="1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704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1020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04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821032" y="2240157"/>
            <a:ext cx="4088268" cy="2587880"/>
          </a:xfrm>
          <a:custGeom>
            <a:avLst/>
            <a:gdLst>
              <a:gd name="connsiteX0" fmla="*/ 0 w 6986766"/>
              <a:gd name="connsiteY0" fmla="*/ 0 h 4422635"/>
              <a:gd name="connsiteX1" fmla="*/ 4552482 w 6986766"/>
              <a:gd name="connsiteY1" fmla="*/ 0 h 4422635"/>
              <a:gd name="connsiteX2" fmla="*/ 6986766 w 6986766"/>
              <a:gd name="connsiteY2" fmla="*/ 4422635 h 4422635"/>
              <a:gd name="connsiteX3" fmla="*/ 2432974 w 6986766"/>
              <a:gd name="connsiteY3" fmla="*/ 4422635 h 4422635"/>
            </a:gdLst>
            <a:ahLst/>
            <a:cxnLst>
              <a:cxn ang="0">
                <a:pos x="connsiteX0" y="connsiteY0"/>
              </a:cxn>
              <a:cxn ang="0">
                <a:pos x="connsiteX1" y="connsiteY1"/>
              </a:cxn>
              <a:cxn ang="0">
                <a:pos x="connsiteX2" y="connsiteY2"/>
              </a:cxn>
              <a:cxn ang="0">
                <a:pos x="connsiteX3" y="connsiteY3"/>
              </a:cxn>
            </a:cxnLst>
            <a:rect l="l" t="t" r="r" b="b"/>
            <a:pathLst>
              <a:path w="6986766" h="4422635">
                <a:moveTo>
                  <a:pt x="0" y="0"/>
                </a:moveTo>
                <a:lnTo>
                  <a:pt x="4552482" y="0"/>
                </a:lnTo>
                <a:lnTo>
                  <a:pt x="6986766" y="4422635"/>
                </a:lnTo>
                <a:lnTo>
                  <a:pt x="2432974" y="4422635"/>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4361591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4694875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1319593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0264170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944224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8" name="图片占位符 7"/>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cSld>
  <p:clrMapOvr>
    <a:masterClrMapping/>
  </p:clrMapOvr>
  <p:transition spd="slow" advClick="0" advTm="3000">
    <p:random/>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9946585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51108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41564646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9653047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6403335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8090004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554854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94A0E5C-0336-4401-91EE-8BA20C49B7AD}"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矩形"/>
          <p:cNvSpPr/>
          <p:nvPr userDrawn="1"/>
        </p:nvSpPr>
        <p:spPr>
          <a:xfrm>
            <a:off x="2500883" y="1823375"/>
            <a:ext cx="1572354" cy="1008000"/>
          </a:xfrm>
          <a:prstGeom prst="rect">
            <a:avLst/>
          </a:prstGeom>
          <a:solidFill>
            <a:srgbClr val="2B6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30" name="直接连接符"/>
          <p:cNvCxnSpPr/>
          <p:nvPr userDrawn="1"/>
        </p:nvCxnSpPr>
        <p:spPr>
          <a:xfrm>
            <a:off x="5102933" y="3375331"/>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文本占位符"/>
          <p:cNvSpPr>
            <a:spLocks noGrp="1"/>
          </p:cNvSpPr>
          <p:nvPr>
            <p:ph type="body" sz="quarter" idx="12" hasCustomPrompt="1"/>
          </p:nvPr>
        </p:nvSpPr>
        <p:spPr>
          <a:xfrm>
            <a:off x="5108361" y="3738372"/>
            <a:ext cx="6426414" cy="961289"/>
          </a:xfrm>
          <a:prstGeom prst="rect">
            <a:avLst/>
          </a:prstGeom>
        </p:spPr>
        <p:txBody>
          <a:bodyPr wrap="square" anchor="t">
            <a:spAutoFit/>
          </a:bodyPr>
          <a:lstStyle>
            <a:lvl1pPr marL="0" indent="0">
              <a:lnSpc>
                <a:spcPct val="150000"/>
              </a:lnSpc>
              <a:buNone/>
              <a:defRPr sz="2000" spc="120" baseline="0">
                <a:solidFill>
                  <a:schemeClr val="accent3"/>
                </a:solidFill>
                <a:ea typeface="微软雅黑" panose="020B0503020204020204" pitchFamily="34" charset="-122"/>
              </a:defRPr>
            </a:lvl1pPr>
          </a:lstStyle>
          <a:p>
            <a:pPr lvl="0"/>
            <a:r>
              <a:rPr lang="zh-CN" altLang="en-US" dirty="0"/>
              <a:t>单击此处添加您的文字内容，或复制文本粘贴至此，字间距和行间距均可自行调节。</a:t>
            </a:r>
          </a:p>
        </p:txBody>
      </p:sp>
      <p:sp>
        <p:nvSpPr>
          <p:cNvPr id="32" name="标题占位符"/>
          <p:cNvSpPr>
            <a:spLocks noGrp="1"/>
          </p:cNvSpPr>
          <p:nvPr>
            <p:ph type="body" sz="quarter" idx="11" hasCustomPrompt="1"/>
          </p:nvPr>
        </p:nvSpPr>
        <p:spPr>
          <a:xfrm>
            <a:off x="5108360" y="2100469"/>
            <a:ext cx="6848334" cy="1138773"/>
          </a:xfrm>
          <a:prstGeom prst="rect">
            <a:avLst/>
          </a:prstGeom>
        </p:spPr>
        <p:txBody>
          <a:bodyPr wrap="square" anchor="ctr">
            <a:spAutoFit/>
          </a:bodyPr>
          <a:lstStyle>
            <a:lvl1pPr marL="0" indent="0" algn="l">
              <a:lnSpc>
                <a:spcPct val="100000"/>
              </a:lnSpc>
              <a:buNone/>
              <a:defRPr lang="zh-CN" altLang="en-US" sz="6800" b="1" spc="600" dirty="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添加标题</a:t>
            </a:r>
          </a:p>
        </p:txBody>
      </p:sp>
      <p:sp>
        <p:nvSpPr>
          <p:cNvPr id="31" name="数字占位符"/>
          <p:cNvSpPr>
            <a:spLocks noGrp="1"/>
          </p:cNvSpPr>
          <p:nvPr>
            <p:ph type="body" sz="quarter" idx="10" hasCustomPrompt="1"/>
          </p:nvPr>
        </p:nvSpPr>
        <p:spPr>
          <a:xfrm>
            <a:off x="2069625" y="1776490"/>
            <a:ext cx="2434869" cy="1138773"/>
          </a:xfrm>
          <a:prstGeom prst="rect">
            <a:avLst/>
          </a:prstGeom>
          <a:noFill/>
        </p:spPr>
        <p:txBody>
          <a:bodyPr wrap="square" rtlCol="0" anchor="ctr">
            <a:spAutoFit/>
          </a:bodyPr>
          <a:lstStyle>
            <a:lvl1pPr marL="0" indent="0" algn="ctr">
              <a:lnSpc>
                <a:spcPct val="100000"/>
              </a:lnSpc>
              <a:buFontTx/>
              <a:buNone/>
              <a:defRPr lang="zh-CN" altLang="en-US" sz="6800" b="0" i="0" u="none" dirty="0">
                <a:solidFill>
                  <a:schemeClr val="bg1"/>
                </a:solidFill>
                <a:effectLst/>
                <a:latin typeface="Impact" panose="020B0806030902050204" pitchFamily="34" charset="0"/>
                <a:ea typeface="微软雅黑" panose="020B0503020204020204" pitchFamily="34" charset="-122"/>
                <a:cs typeface="Arial" panose="020B0604020202020204" pitchFamily="34" charset="0"/>
              </a:defRPr>
            </a:lvl1pPr>
          </a:lstStyle>
          <a:p>
            <a:pPr marL="0" lvl="0"/>
            <a:r>
              <a:rPr lang="en-US" altLang="zh-CN" dirty="0"/>
              <a:t>01</a:t>
            </a:r>
            <a:endParaRPr lang="zh-CN" altLang="en-US" dirty="0"/>
          </a:p>
        </p:txBody>
      </p:sp>
      <p:pic>
        <p:nvPicPr>
          <p:cNvPr id="11"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5658" y="2751004"/>
            <a:ext cx="5678591" cy="40060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wipe(left)">
                                      <p:cBhvr>
                                        <p:cTn id="18" dur="500"/>
                                        <p:tgtEl>
                                          <p:spTgt spid="32">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1" grpId="0">
        <p:tmplLst>
          <p:tmpl>
            <p:tnLst>
              <p:par>
                <p:cTn presetID="2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7" name="形状"/>
          <p:cNvSpPr/>
          <p:nvPr userDrawn="1"/>
        </p:nvSpPr>
        <p:spPr>
          <a:xfrm>
            <a:off x="0" y="199003"/>
            <a:ext cx="1015340" cy="66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10" name="形状"/>
          <p:cNvSpPr/>
          <p:nvPr userDrawn="1"/>
        </p:nvSpPr>
        <p:spPr>
          <a:xfrm>
            <a:off x="1121451" y="199003"/>
            <a:ext cx="316992" cy="66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5" name="标题占位符"/>
          <p:cNvSpPr>
            <a:spLocks noGrp="1"/>
          </p:cNvSpPr>
          <p:nvPr>
            <p:ph type="body" sz="quarter" idx="10" hasCustomPrompt="1"/>
          </p:nvPr>
        </p:nvSpPr>
        <p:spPr>
          <a:xfrm>
            <a:off x="1535766" y="244904"/>
            <a:ext cx="8731213" cy="630942"/>
          </a:xfrm>
          <a:prstGeom prst="rect">
            <a:avLst/>
          </a:prstGeom>
        </p:spPr>
        <p:txBody>
          <a:bodyPr wrap="square">
            <a:spAutoFit/>
          </a:bodyPr>
          <a:lstStyle>
            <a:lvl1pPr marL="0" indent="0" algn="l">
              <a:lnSpc>
                <a:spcPct val="100000"/>
              </a:lnSpc>
              <a:buFontTx/>
              <a:buNone/>
              <a:defRPr lang="zh-CN" altLang="en-US" sz="3500" b="1" spc="300" dirty="0" smtClean="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点击添加标题</a:t>
            </a:r>
          </a:p>
        </p:txBody>
      </p:sp>
      <p:pic>
        <p:nvPicPr>
          <p:cNvPr id="8"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a:solidFill>
            <a:schemeClr val="bg1"/>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750"/>
                        <p:tgtEl>
                          <p:spTgt spid="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2595868-99D0-4334-91A4-311A9A38F7F1}"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t>2022/3/9</a:t>
            </a:fld>
            <a:endParaRPr lang="zh-CN" altLang="en-US"/>
          </a:p>
        </p:txBody>
      </p:sp>
      <p:sp>
        <p:nvSpPr>
          <p:cNvPr id="6"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t>2022/3/9</a:t>
            </a:fld>
            <a:endParaRPr lang="zh-CN" altLang="en-US"/>
          </a:p>
        </p:txBody>
      </p:sp>
      <p:sp>
        <p:nvSpPr>
          <p:cNvPr id="8"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t>2022/3/9</a:t>
            </a:fld>
            <a:endParaRPr lang="zh-CN" altLang="en-US"/>
          </a:p>
        </p:txBody>
      </p:sp>
      <p:sp>
        <p:nvSpPr>
          <p:cNvPr id="4"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t>2022/3/9</a:t>
            </a:fld>
            <a:endParaRPr lang="zh-CN" altLang="en-US"/>
          </a:p>
        </p:txBody>
      </p:sp>
      <p:sp>
        <p:nvSpPr>
          <p:cNvPr id="3"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t>2022/3/9</a:t>
            </a:fld>
            <a:endParaRPr lang="zh-CN" altLang="en-US"/>
          </a:p>
        </p:txBody>
      </p:sp>
      <p:sp>
        <p:nvSpPr>
          <p:cNvPr id="6"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t>2022/3/9</a:t>
            </a:fld>
            <a:endParaRPr lang="zh-CN" altLang="en-US"/>
          </a:p>
        </p:txBody>
      </p:sp>
      <p:sp>
        <p:nvSpPr>
          <p:cNvPr id="6"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77C2B87-8251-4CE7-861C-F0EAB7803ABC}" type="slidenum">
              <a:rPr lang="zh-CN" altLang="en-US"/>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887344E-B7F4-4B19-9EDD-199ECB657996}" type="datetime1">
              <a:rPr lang="zh-CN" altLang="en-US"/>
              <a:t>2022/3/9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BCC49BB6-29E5-408E-BB19-979863D142F1}" type="slidenum">
              <a:rPr lang="zh-CN" altLang="en-US"/>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82CDD969-A9EB-495A-A57F-79DBC33AF87B}" type="slidenum">
              <a:rPr lang="zh-CN" altLang="en-US"/>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A06A219-7145-4C31-BD6B-1C1B1FB30B9E}"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702836-6D06-4CA9-BA28-953902C99EE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190083"/>
            <a:ext cx="12192000" cy="6374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122656" y="190083"/>
            <a:ext cx="727349" cy="727349"/>
          </a:xfrm>
          <a:prstGeom prst="ellipse">
            <a:avLst/>
          </a:prstGeom>
          <a:solidFill>
            <a:srgbClr val="F4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122656" y="698730"/>
            <a:ext cx="309093" cy="309093"/>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userDrawn="1"/>
        </p:nvSpPr>
        <p:spPr>
          <a:xfrm>
            <a:off x="251444" y="363673"/>
            <a:ext cx="471604" cy="369332"/>
          </a:xfrm>
          <a:prstGeom prst="rect">
            <a:avLst/>
          </a:prstGeom>
          <a:noFill/>
        </p:spPr>
        <p:txBody>
          <a:bodyPr wrap="none" rtlCol="0">
            <a:spAutoFit/>
          </a:bodyPr>
          <a:lstStyle/>
          <a:p>
            <a:pPr algn="ctr"/>
            <a:fld id="{8A94E358-6EE4-7848-A49C-7E9415ED7B24}" type="slidenum">
              <a:rPr kumimoji="1" lang="zh-CN" altLang="en-US">
                <a:solidFill>
                  <a:schemeClr val="accent1">
                    <a:lumMod val="50000"/>
                  </a:schemeClr>
                </a:solidFill>
                <a:latin typeface="+mj-ea"/>
                <a:ea typeface="+mj-ea"/>
              </a:rPr>
              <a:t>‹#›</a:t>
            </a:fld>
            <a:endParaRPr kumimoji="1" lang="zh-CN" altLang="en-US">
              <a:solidFill>
                <a:schemeClr val="accent1">
                  <a:lumMod val="50000"/>
                </a:schemeClr>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9B7F37D1-1851-4404-8BDF-8D707116D41F}" type="slidenum">
              <a:rPr lang="zh-CN" altLang="en-US"/>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t>2022/3/9</a:t>
            </a:fld>
            <a:endParaRPr lang="zh-CN" altLang="en-US"/>
          </a:p>
        </p:txBody>
      </p:sp>
      <p:sp>
        <p:nvSpPr>
          <p:cNvPr id="6"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t>2022/3/9</a:t>
            </a:fld>
            <a:endParaRPr lang="zh-CN" altLang="en-US"/>
          </a:p>
        </p:txBody>
      </p:sp>
      <p:sp>
        <p:nvSpPr>
          <p:cNvPr id="8"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t>2022/3/9</a:t>
            </a:fld>
            <a:endParaRPr lang="zh-CN" altLang="en-US"/>
          </a:p>
        </p:txBody>
      </p:sp>
      <p:sp>
        <p:nvSpPr>
          <p:cNvPr id="4"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t>2022/3/9</a:t>
            </a:fld>
            <a:endParaRPr lang="zh-CN" altLang="en-US"/>
          </a:p>
        </p:txBody>
      </p:sp>
      <p:sp>
        <p:nvSpPr>
          <p:cNvPr id="3"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t>2022/3/9</a:t>
            </a:fld>
            <a:endParaRPr lang="zh-CN" altLang="en-US"/>
          </a:p>
        </p:txBody>
      </p:sp>
      <p:sp>
        <p:nvSpPr>
          <p:cNvPr id="6"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t>2022/3/9</a:t>
            </a:fld>
            <a:endParaRPr lang="zh-CN" altLang="en-US"/>
          </a:p>
        </p:txBody>
      </p:sp>
      <p:sp>
        <p:nvSpPr>
          <p:cNvPr id="6"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t>2022/3/9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5C898E81-FC56-420F-BAA8-DDA8106AF074}" type="slidenum">
              <a:rPr lang="zh-CN" altLang="en-US"/>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5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397329" y="1812067"/>
            <a:ext cx="4425733" cy="3698629"/>
          </a:xfrm>
          <a:custGeom>
            <a:avLst/>
            <a:gdLst>
              <a:gd name="connsiteX0" fmla="*/ 4224357 w 4425733"/>
              <a:gd name="connsiteY0" fmla="*/ 2324590 h 3698629"/>
              <a:gd name="connsiteX1" fmla="*/ 4382088 w 4425733"/>
              <a:gd name="connsiteY1" fmla="*/ 2980423 h 3698629"/>
              <a:gd name="connsiteX2" fmla="*/ 1395833 w 4425733"/>
              <a:gd name="connsiteY2" fmla="*/ 3698629 h 3698629"/>
              <a:gd name="connsiteX3" fmla="*/ 1238102 w 4425733"/>
              <a:gd name="connsiteY3" fmla="*/ 3042796 h 3698629"/>
              <a:gd name="connsiteX4" fmla="*/ 3427243 w 4425733"/>
              <a:gd name="connsiteY4" fmla="*/ 1696615 h 3698629"/>
              <a:gd name="connsiteX5" fmla="*/ 3584974 w 4425733"/>
              <a:gd name="connsiteY5" fmla="*/ 2352449 h 3698629"/>
              <a:gd name="connsiteX6" fmla="*/ 211770 w 4425733"/>
              <a:gd name="connsiteY6" fmla="*/ 3163718 h 3698629"/>
              <a:gd name="connsiteX7" fmla="*/ 54040 w 4425733"/>
              <a:gd name="connsiteY7" fmla="*/ 2507884 h 3698629"/>
              <a:gd name="connsiteX8" fmla="*/ 4268002 w 4425733"/>
              <a:gd name="connsiteY8" fmla="*/ 674727 h 3698629"/>
              <a:gd name="connsiteX9" fmla="*/ 4425733 w 4425733"/>
              <a:gd name="connsiteY9" fmla="*/ 1330560 h 3698629"/>
              <a:gd name="connsiteX10" fmla="*/ 595531 w 4425733"/>
              <a:gd name="connsiteY10" fmla="*/ 2251739 h 3698629"/>
              <a:gd name="connsiteX11" fmla="*/ 437800 w 4425733"/>
              <a:gd name="connsiteY11" fmla="*/ 1595906 h 3698629"/>
              <a:gd name="connsiteX12" fmla="*/ 3665284 w 4425733"/>
              <a:gd name="connsiteY12" fmla="*/ 0 h 3698629"/>
              <a:gd name="connsiteX13" fmla="*/ 3823015 w 4425733"/>
              <a:gd name="connsiteY13" fmla="*/ 655834 h 3698629"/>
              <a:gd name="connsiteX14" fmla="*/ 157731 w 4425733"/>
              <a:gd name="connsiteY14" fmla="*/ 1537349 h 3698629"/>
              <a:gd name="connsiteX15" fmla="*/ 0 w 4425733"/>
              <a:gd name="connsiteY15" fmla="*/ 881516 h 369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5733" h="3698629">
                <a:moveTo>
                  <a:pt x="4224357" y="2324590"/>
                </a:moveTo>
                <a:lnTo>
                  <a:pt x="4382088" y="2980423"/>
                </a:lnTo>
                <a:lnTo>
                  <a:pt x="1395833" y="3698629"/>
                </a:lnTo>
                <a:lnTo>
                  <a:pt x="1238102" y="3042796"/>
                </a:lnTo>
                <a:close/>
                <a:moveTo>
                  <a:pt x="3427243" y="1696615"/>
                </a:moveTo>
                <a:lnTo>
                  <a:pt x="3584974" y="2352449"/>
                </a:lnTo>
                <a:lnTo>
                  <a:pt x="211770" y="3163718"/>
                </a:lnTo>
                <a:lnTo>
                  <a:pt x="54040" y="2507884"/>
                </a:lnTo>
                <a:close/>
                <a:moveTo>
                  <a:pt x="4268002" y="674727"/>
                </a:moveTo>
                <a:lnTo>
                  <a:pt x="4425733" y="1330560"/>
                </a:lnTo>
                <a:lnTo>
                  <a:pt x="595531" y="2251739"/>
                </a:lnTo>
                <a:lnTo>
                  <a:pt x="437800" y="1595906"/>
                </a:lnTo>
                <a:close/>
                <a:moveTo>
                  <a:pt x="3665284" y="0"/>
                </a:moveTo>
                <a:lnTo>
                  <a:pt x="3823015" y="655834"/>
                </a:lnTo>
                <a:lnTo>
                  <a:pt x="157731" y="1537349"/>
                </a:lnTo>
                <a:lnTo>
                  <a:pt x="0" y="881516"/>
                </a:lnTo>
                <a:close/>
              </a:path>
            </a:pathLst>
          </a:custGeom>
        </p:spPr>
        <p:txBody>
          <a:bodyPr wrap="square">
            <a:noAutofit/>
          </a:bodyPr>
          <a:lstStyle/>
          <a:p>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BE8A3188-22D0-4528-992C-D18779D0C96C}" type="slidenum">
              <a:rPr lang="zh-CN" altLang="en-US"/>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29402D3-A5A9-440A-A487-E7BE7D86AC81}"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098AF6-AEDB-4421-AA0C-28A63BCFFF42}"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919328-1698-422A-A2F6-2AAA6365F74A}" type="datetimeFigureOut">
              <a:rPr lang="zh-CN" altLang="en-US"/>
              <a:t>2022/3/9</a:t>
            </a:fld>
            <a:endParaRPr lang="zh-CN" altLang="en-US" dirty="0"/>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4AC90F16-A417-49AC-9EBC-22783D29EC3B}" type="slidenum">
              <a:rPr lang="zh-CN" altLang="en-US"/>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10751714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12373540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36191863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10443662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42265056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21286728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24398396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17826860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32796577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393894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6" Type="http://schemas.openxmlformats.org/officeDocument/2006/relationships/theme" Target="../theme/theme1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image" Target="../media/image7.jpeg"/><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image" Target="../media/image6.jpeg"/><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theme" Target="../theme/theme12.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13.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1.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3.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4.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5.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5.xml"/><Relationship Id="rId1"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6.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7.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8.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5.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5" Type="http://schemas.openxmlformats.org/officeDocument/2006/relationships/theme" Target="../theme/theme9.xml"/><Relationship Id="rId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5123"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97919328-1698-422A-A2F6-2AAA6365F74A}" type="datetimeFigureOut">
              <a:rPr lang="zh-CN" altLang="en-US"/>
              <a:t>2022/3/9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11242C3F-F1DB-481D-A227-964CE75979F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402D3-A5A9-440A-A487-E7BE7D86AC81}" type="datetimeFigureOut">
              <a:rPr lang="zh-CN" altLang="en-US" smtClean="0"/>
              <a:t>2022/3/9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98AF6-AEDB-4421-AA0C-28A63BCFFF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97919328-1698-422A-A2F6-2AAA6365F74A}" type="datetimeFigureOut">
              <a:rPr lang="zh-CN" altLang="en-US" smtClean="0"/>
              <a:pPr>
                <a:defRPr/>
              </a:pPr>
              <a:t>2022/3/9</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3059831546"/>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Lst>
  <p:txStyles>
    <p:titleStyle>
      <a:lvl1pPr algn="l" rtl="0" eaLnBrk="0" fontAlgn="base" hangingPunct="0">
        <a:lnSpc>
          <a:spcPct val="90000"/>
        </a:lnSpc>
        <a:spcBef>
          <a:spcPct val="0"/>
        </a:spcBef>
        <a:spcAft>
          <a:spcPct val="0"/>
        </a:spcAft>
        <a:defRPr sz="44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p:cNvPicPr>
            <a:picLocks noChangeAspect="1"/>
          </p:cNvPicPr>
          <p:nvPr userDrawn="1"/>
        </p:nvPicPr>
        <p:blipFill>
          <a:blip r:embed="rId25"/>
          <a:stretch>
            <a:fillRect/>
          </a:stretch>
        </p:blipFill>
        <p:spPr>
          <a:xfrm>
            <a:off x="0" y="0"/>
            <a:ext cx="12192000" cy="6858000"/>
          </a:xfrm>
          <a:prstGeom prst="rect">
            <a:avLst/>
          </a:prstGeom>
        </p:spPr>
      </p:pic>
      <p:pic>
        <p:nvPicPr>
          <p:cNvPr id="12" name="图片 11" descr="图片包含 游戏机&#10;&#10;描述已自动生成"/>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62093005"/>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FC215F3-7132-432C-A6D4-B2FA13419931}" type="datetimeFigureOut">
              <a:rPr lang="zh-CN" altLang="en-US" smtClean="0"/>
              <a:t>2022/3/9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B04D57D7-5C64-4A42-8B31-BF5FCE5FB31E}" type="slidenum">
              <a:rPr lang="zh-CN" altLang="en-US" smtClean="0"/>
              <a:t>‹#›</a:t>
            </a:fld>
            <a:endParaRPr lang="zh-CN" altLang="en-US" dirty="0"/>
          </a:p>
        </p:txBody>
      </p:sp>
    </p:spTree>
    <p:extLst>
      <p:ext uri="{BB962C8B-B14F-4D97-AF65-F5344CB8AC3E}">
        <p14:creationId xmlns:p14="http://schemas.microsoft.com/office/powerpoint/2010/main" val="68708180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D997B5FA-0921-464F-AAE1-844C04324D75}" type="datetimeFigureOut">
              <a:rPr lang="zh-CN" altLang="en-US" smtClean="0"/>
              <a:t>2022/3/9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65CE74E-AB26-4998-AD42-012C4C1AD07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p:cNvPicPr>
            <a:picLocks noChangeAspect="1"/>
          </p:cNvPicPr>
          <p:nvPr userDrawn="1"/>
        </p:nvPicPr>
        <p:blipFill rotWithShape="1">
          <a:blip r:embed="rId7"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userDrawn="1"/>
        </p:nvGrpSpPr>
        <p:grpSpPr>
          <a:xfrm>
            <a:off x="-18931" y="186307"/>
            <a:ext cx="12210930" cy="728093"/>
            <a:chOff x="-18931" y="261257"/>
            <a:chExt cx="12210930" cy="508001"/>
          </a:xfrm>
        </p:grpSpPr>
        <p:sp>
          <p:nvSpPr>
            <p:cNvPr id="11" name="矩形 10"/>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p:cNvGrpSpPr/>
            <p:nvPr/>
          </p:nvGrpSpPr>
          <p:grpSpPr>
            <a:xfrm rot="5400000">
              <a:off x="3986554" y="-3744228"/>
              <a:ext cx="508001" cy="8518972"/>
              <a:chOff x="7197211" y="-1735709"/>
              <a:chExt cx="3775589" cy="20521956"/>
            </a:xfrm>
          </p:grpSpPr>
          <p:sp>
            <p:nvSpPr>
              <p:cNvPr id="13" name="矩形 12"/>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p:cNvGrpSpPr/>
          <p:nvPr userDrawn="1"/>
        </p:nvGrpSpPr>
        <p:grpSpPr bwMode="auto">
          <a:xfrm>
            <a:off x="9828212" y="386048"/>
            <a:ext cx="2085975" cy="328612"/>
            <a:chOff x="9534704" y="546889"/>
            <a:chExt cx="2086182" cy="328828"/>
          </a:xfrm>
        </p:grpSpPr>
        <p:pic>
          <p:nvPicPr>
            <p:cNvPr id="18" name="图片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3"/>
    </p:custDataLst>
  </p:cSld>
  <p:clrMap bg1="lt1" tx1="dk1" bg2="lt2" tx2="dk2" accent1="accent1" accent2="accent2" accent3="accent3" accent4="accent4" accent5="accent5" accent6="accent6" hlink="hlink" folHlink="folHlink"/>
  <p:sldLayoutIdLst>
    <p:sldLayoutId id="2147483694" r:id="rId1"/>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0A06A219-7145-4C31-BD6B-1C1B1FB30B9E}" type="datetimeFigureOut">
              <a:rPr lang="zh-CN" altLang="en-US" smtClean="0"/>
              <a:t>2022/3/9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F2702836-6D06-4CA9-BA28-953902C99EE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userDrawn="1"/>
        </p:nvGrpSpPr>
        <p:grpSpPr>
          <a:xfrm>
            <a:off x="-18931" y="186307"/>
            <a:ext cx="12210930" cy="728093"/>
            <a:chOff x="-18931" y="261257"/>
            <a:chExt cx="12210930" cy="508001"/>
          </a:xfrm>
        </p:grpSpPr>
        <p:sp>
          <p:nvSpPr>
            <p:cNvPr id="11" name="矩形 10"/>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p:cNvGrpSpPr/>
            <p:nvPr/>
          </p:nvGrpSpPr>
          <p:grpSpPr>
            <a:xfrm rot="5400000">
              <a:off x="3986554" y="-3744228"/>
              <a:ext cx="508001" cy="8518972"/>
              <a:chOff x="7197211" y="-1735709"/>
              <a:chExt cx="3775589" cy="20521956"/>
            </a:xfrm>
          </p:grpSpPr>
          <p:sp>
            <p:nvSpPr>
              <p:cNvPr id="13" name="矩形 12"/>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p:cNvGrpSpPr/>
          <p:nvPr userDrawn="1"/>
        </p:nvGrpSpPr>
        <p:grpSpPr bwMode="auto">
          <a:xfrm>
            <a:off x="9828212" y="386048"/>
            <a:ext cx="2085975" cy="328612"/>
            <a:chOff x="9534704" y="546889"/>
            <a:chExt cx="2086182" cy="328828"/>
          </a:xfrm>
        </p:grpSpPr>
        <p:pic>
          <p:nvPicPr>
            <p:cNvPr id="18" name="图片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pattFill prst="ltUpDiag">
          <a:fgClr>
            <a:schemeClr val="bg2"/>
          </a:fgClr>
          <a:bgClr>
            <a:srgbClr val="FFFFFF"/>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9.xml"/><Relationship Id="rId5" Type="http://schemas.openxmlformats.org/officeDocument/2006/relationships/slide" Target="slide12.xml"/><Relationship Id="rId4" Type="http://schemas.openxmlformats.org/officeDocument/2006/relationships/slide" Target="slide2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7.xml"/><Relationship Id="rId1" Type="http://schemas.openxmlformats.org/officeDocument/2006/relationships/slideLayout" Target="../slideLayouts/slideLayout36.xml"/><Relationship Id="rId5" Type="http://schemas.openxmlformats.org/officeDocument/2006/relationships/image" Target="../media/image27.jp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8" Type="http://schemas.openxmlformats.org/officeDocument/2006/relationships/hyperlink" Target="&#35270;&#39057;&#36164;&#28304;/&#12298;&#36164;&#26412;&#35770;&#12299;&#35806;&#29983;150&#20313;&#24180;&#25345;&#32493;&#24433;&#21709;&#19990;&#30028;.mp4" TargetMode="External"/><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2.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3.png"/><Relationship Id="rId1" Type="http://schemas.openxmlformats.org/officeDocument/2006/relationships/slideLayout" Target="../slideLayouts/slideLayout49.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49.xml"/><Relationship Id="rId5" Type="http://schemas.openxmlformats.org/officeDocument/2006/relationships/slide" Target="slide37.xml"/><Relationship Id="rId4" Type="http://schemas.openxmlformats.org/officeDocument/2006/relationships/slide" Target="slide48.xml"/></Relationships>
</file>

<file path=ppt/slides/_rels/slide37.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2.xml"/><Relationship Id="rId1" Type="http://schemas.openxmlformats.org/officeDocument/2006/relationships/tags" Target="../tags/tag2.xml"/><Relationship Id="rId6" Type="http://schemas.openxmlformats.org/officeDocument/2006/relationships/slide" Target="slide54.xml"/><Relationship Id="rId5" Type="http://schemas.openxmlformats.org/officeDocument/2006/relationships/slide" Target="slide35.xml"/><Relationship Id="rId4" Type="http://schemas.openxmlformats.org/officeDocument/2006/relationships/slide" Target="slide9.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6.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76.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36.xml"/><Relationship Id="rId5" Type="http://schemas.openxmlformats.org/officeDocument/2006/relationships/image" Target="../media/image24.png"/><Relationship Id="rId4" Type="http://schemas.openxmlformats.org/officeDocument/2006/relationships/slide" Target="slide36.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49.xml"/><Relationship Id="rId5" Type="http://schemas.openxmlformats.org/officeDocument/2006/relationships/image" Target="../media/image24.png"/><Relationship Id="rId4" Type="http://schemas.openxmlformats.org/officeDocument/2006/relationships/slide" Target="slide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49.xml"/><Relationship Id="rId5" Type="http://schemas.openxmlformats.org/officeDocument/2006/relationships/slide" Target="slide56.xml"/><Relationship Id="rId4" Type="http://schemas.openxmlformats.org/officeDocument/2006/relationships/slide" Target="slide69.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55.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8" Type="http://schemas.openxmlformats.org/officeDocument/2006/relationships/hyperlink" Target="&#35270;&#39057;&#36164;&#28304;/&#29702;&#24819;&#30340;&#20809;&#33426;.mp4" TargetMode="External"/><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2.xml"/><Relationship Id="rId6" Type="http://schemas.openxmlformats.org/officeDocument/2006/relationships/image" Target="../media/image69.png"/><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8" Type="http://schemas.openxmlformats.org/officeDocument/2006/relationships/hyperlink" Target="&#35270;&#39057;&#36164;&#28304;/&#8220;&#19971;&#19968;&#21195;&#31456;&#8221;&#33719;&#24471;&#32773;&#30340;&#24515;&#22768;.mp4" TargetMode="External"/><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2.xml"/><Relationship Id="rId6" Type="http://schemas.openxmlformats.org/officeDocument/2006/relationships/image" Target="../media/image72.png"/><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8.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8" Type="http://schemas.openxmlformats.org/officeDocument/2006/relationships/hyperlink" Target="&#35270;&#39057;&#36164;&#28304;/&#36861;&#27714;&#26790;&#24819;%20%20&#27491;&#24403;&#20854;&#26102;.mp4" TargetMode="External"/><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2.xml"/><Relationship Id="rId6" Type="http://schemas.openxmlformats.org/officeDocument/2006/relationships/image" Target="../media/image80.png"/><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 Id="rId6" Type="http://schemas.openxmlformats.org/officeDocument/2006/relationships/image" Target="../media/image81.jpg"/><Relationship Id="rId5" Type="http://schemas.openxmlformats.org/officeDocument/2006/relationships/image" Target="../media/image24.png"/><Relationship Id="rId4" Type="http://schemas.openxmlformats.org/officeDocument/2006/relationships/slide" Target="slide5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8.xml"/><Relationship Id="rId5" Type="http://schemas.openxmlformats.org/officeDocument/2006/relationships/image" Target="../media/image20.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8" Type="http://schemas.openxmlformats.org/officeDocument/2006/relationships/hyperlink" Target="&#35270;&#39057;&#36164;&#28304;/&#26377;&#19968;&#31181;&#31934;&#31070;&#20174;&#26410;&#21464;&#36807;.mp4" TargetMode="External"/><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2.xml"/><Relationship Id="rId6" Type="http://schemas.openxmlformats.org/officeDocument/2006/relationships/image" Target="../media/image82.png"/><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 Id="rId4" Type="http://schemas.openxmlformats.org/officeDocument/2006/relationships/image" Target="../media/image83.jpe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 Id="rId4" Type="http://schemas.openxmlformats.org/officeDocument/2006/relationships/image" Target="../media/image84.jp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jp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 Id="rId5" Type="http://schemas.openxmlformats.org/officeDocument/2006/relationships/image" Target="../media/image88.jpg"/><Relationship Id="rId4" Type="http://schemas.openxmlformats.org/officeDocument/2006/relationships/image" Target="../media/image87.jpe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0.png"/><Relationship Id="rId2" Type="http://schemas.openxmlformats.org/officeDocument/2006/relationships/image" Target="../media/image4.png"/><Relationship Id="rId1" Type="http://schemas.openxmlformats.org/officeDocument/2006/relationships/slideLayout" Target="../slideLayouts/slideLayout36.xml"/><Relationship Id="rId6" Type="http://schemas.openxmlformats.org/officeDocument/2006/relationships/image" Target="../media/image35.png"/><Relationship Id="rId5" Type="http://schemas.openxmlformats.org/officeDocument/2006/relationships/hyperlink" Target="&#35270;&#39057;&#36164;&#28304;/&#38738;&#26149;&#26080;&#24724;&#65292;&#24378;&#22269;&#26377;&#25105;%20.mp4" TargetMode="Externa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6.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96.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04.xml"/></Relationships>
</file>

<file path=ppt/slides/_rels/slide8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26.xml"/></Relationships>
</file>

<file path=ppt/slides/_rels/slide8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26.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3.png"/><Relationship Id="rId1" Type="http://schemas.openxmlformats.org/officeDocument/2006/relationships/slideLayout" Target="../slideLayouts/slideLayout49.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7" y="0"/>
            <a:ext cx="12192000" cy="6858000"/>
          </a:xfrm>
          <a:prstGeom prst="rect">
            <a:avLst/>
          </a:prstGeom>
        </p:spPr>
      </p:pic>
      <p:sp>
        <p:nvSpPr>
          <p:cNvPr id="8" name="矩形 7"/>
          <p:cNvSpPr/>
          <p:nvPr/>
        </p:nvSpPr>
        <p:spPr>
          <a:xfrm>
            <a:off x="-15697" y="0"/>
            <a:ext cx="12207697" cy="6858000"/>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直角三角形 8"/>
          <p:cNvSpPr/>
          <p:nvPr/>
        </p:nvSpPr>
        <p:spPr>
          <a:xfrm>
            <a:off x="-31394" y="4476750"/>
            <a:ext cx="3974744" cy="2381250"/>
          </a:xfrm>
          <a:prstGeom prst="rtTriangl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rotWithShape="1">
          <a:blip r:embed="rId3">
            <a:duotone>
              <a:schemeClr val="accent4">
                <a:shade val="45000"/>
                <a:satMod val="135000"/>
              </a:schemeClr>
              <a:prstClr val="white"/>
            </a:duotone>
          </a:blip>
          <a:srcRect r="22312" b="42853"/>
          <a:stretch>
            <a:fillRect/>
          </a:stretch>
        </p:blipFill>
        <p:spPr>
          <a:xfrm>
            <a:off x="1287933" y="690179"/>
            <a:ext cx="10904068" cy="6193221"/>
          </a:xfrm>
          <a:prstGeom prst="rect">
            <a:avLst/>
          </a:prstGeom>
        </p:spPr>
      </p:pic>
      <p:sp>
        <p:nvSpPr>
          <p:cNvPr id="11" name="直角三角形 10"/>
          <p:cNvSpPr/>
          <p:nvPr/>
        </p:nvSpPr>
        <p:spPr>
          <a:xfrm flipH="1">
            <a:off x="7429500" y="4476750"/>
            <a:ext cx="4746803" cy="2406650"/>
          </a:xfrm>
          <a:prstGeom prst="rtTriangl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任意多边形: 形状 13"/>
          <p:cNvSpPr/>
          <p:nvPr/>
        </p:nvSpPr>
        <p:spPr>
          <a:xfrm>
            <a:off x="6434341" y="834060"/>
            <a:ext cx="4290687" cy="4937154"/>
          </a:xfrm>
          <a:custGeom>
            <a:avLst/>
            <a:gdLst>
              <a:gd name="connsiteX0" fmla="*/ 1963827 w 3927653"/>
              <a:gd name="connsiteY0" fmla="*/ 0 h 4519422"/>
              <a:gd name="connsiteX1" fmla="*/ 3927653 w 3927653"/>
              <a:gd name="connsiteY1" fmla="*/ 981914 h 4519422"/>
              <a:gd name="connsiteX2" fmla="*/ 3927653 w 3927653"/>
              <a:gd name="connsiteY2" fmla="*/ 3537508 h 4519422"/>
              <a:gd name="connsiteX3" fmla="*/ 1963827 w 3927653"/>
              <a:gd name="connsiteY3" fmla="*/ 4519422 h 4519422"/>
              <a:gd name="connsiteX4" fmla="*/ 0 w 3927653"/>
              <a:gd name="connsiteY4" fmla="*/ 3537508 h 4519422"/>
              <a:gd name="connsiteX5" fmla="*/ 0 w 3927653"/>
              <a:gd name="connsiteY5" fmla="*/ 981914 h 45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653" h="4519422">
                <a:moveTo>
                  <a:pt x="1963827" y="0"/>
                </a:moveTo>
                <a:lnTo>
                  <a:pt x="3927653" y="981914"/>
                </a:lnTo>
                <a:lnTo>
                  <a:pt x="3927653" y="3537508"/>
                </a:lnTo>
                <a:lnTo>
                  <a:pt x="1963827" y="4519422"/>
                </a:lnTo>
                <a:lnTo>
                  <a:pt x="0" y="3537508"/>
                </a:lnTo>
                <a:lnTo>
                  <a:pt x="0" y="981914"/>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1210999" y="966785"/>
            <a:ext cx="3615834"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20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第七章</a:t>
            </a:r>
            <a:endParaRPr kumimoji="0" lang="en-US" altLang="zh-CN" sz="6600" b="1" i="0" u="none" strike="noStrike" kern="1200" cap="none" spc="20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4088541" y="6261338"/>
            <a:ext cx="4014919" cy="400110"/>
            <a:chOff x="4304709" y="-811936"/>
            <a:chExt cx="4014919" cy="400110"/>
          </a:xfrm>
        </p:grpSpPr>
        <p:cxnSp>
          <p:nvCxnSpPr>
            <p:cNvPr id="16" name="直接连接符 15"/>
            <p:cNvCxnSpPr/>
            <p:nvPr/>
          </p:nvCxnSpPr>
          <p:spPr>
            <a:xfrm>
              <a:off x="4304709" y="-611881"/>
              <a:ext cx="451656" cy="0"/>
            </a:xfrm>
            <a:prstGeom prst="line">
              <a:avLst/>
            </a:prstGeom>
            <a:noFill/>
            <a:ln w="12700" cap="flat" cmpd="sng" algn="ctr">
              <a:solidFill>
                <a:srgbClr val="C87E4C"/>
              </a:solidFill>
              <a:prstDash val="solid"/>
              <a:miter lim="800000"/>
            </a:ln>
            <a:effectLst/>
          </p:spPr>
        </p:cxnSp>
        <p:sp>
          <p:nvSpPr>
            <p:cNvPr id="17" name="文本框 27"/>
            <p:cNvSpPr txBox="1"/>
            <p:nvPr/>
          </p:nvSpPr>
          <p:spPr>
            <a:xfrm>
              <a:off x="4756365" y="-811936"/>
              <a:ext cx="32490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60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马克思主义基本原理</a:t>
              </a:r>
              <a:endParaRPr kumimoji="0" lang="en-US" altLang="zh-CN" sz="2000" b="0" i="0" u="none" strike="noStrike" kern="0" cap="none" spc="60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cxnSp>
          <p:nvCxnSpPr>
            <p:cNvPr id="18" name="直接连接符 17"/>
            <p:cNvCxnSpPr/>
            <p:nvPr/>
          </p:nvCxnSpPr>
          <p:spPr>
            <a:xfrm>
              <a:off x="7895681" y="-611881"/>
              <a:ext cx="423947" cy="0"/>
            </a:xfrm>
            <a:prstGeom prst="line">
              <a:avLst/>
            </a:prstGeom>
            <a:noFill/>
            <a:ln w="12700" cap="flat" cmpd="sng" algn="ctr">
              <a:solidFill>
                <a:srgbClr val="C87E4C"/>
              </a:solidFill>
              <a:prstDash val="solid"/>
              <a:miter lim="800000"/>
            </a:ln>
            <a:effectLst/>
          </p:spPr>
        </p:cxnSp>
      </p:grpSp>
      <p:sp>
        <p:nvSpPr>
          <p:cNvPr id="15" name="文本框 14"/>
          <p:cNvSpPr txBox="1"/>
          <p:nvPr/>
        </p:nvSpPr>
        <p:spPr>
          <a:xfrm>
            <a:off x="466725" y="2196135"/>
            <a:ext cx="5219700" cy="2004010"/>
          </a:xfrm>
          <a:prstGeom prst="rect">
            <a:avLst/>
          </a:prstGeom>
          <a:noFill/>
        </p:spPr>
        <p:txBody>
          <a:bodyPr wrap="square" rtlCol="0">
            <a:spAutoFit/>
          </a:bodyPr>
          <a:lstStyle/>
          <a:p>
            <a:pPr lvl="0" algn="ctr" eaLnBrk="1" fontAlgn="auto" hangingPunct="1">
              <a:lnSpc>
                <a:spcPct val="150000"/>
              </a:lnSpc>
              <a:spcBef>
                <a:spcPts val="0"/>
              </a:spcBef>
              <a:spcAft>
                <a:spcPts val="0"/>
              </a:spcAft>
              <a:defRPr/>
            </a:pPr>
            <a:r>
              <a:rPr lang="zh-CN" altLang="en-US" sz="4400" spc="300" dirty="0">
                <a:solidFill>
                  <a:srgbClr val="C87E4C"/>
                </a:solidFill>
                <a:latin typeface="微软雅黑" panose="020B0503020204020204" pitchFamily="34" charset="-122"/>
              </a:rPr>
              <a:t>共产主义崇高理想及其最终实现</a:t>
            </a:r>
            <a:endParaRPr kumimoji="0" lang="zh-CN" altLang="en-US" sz="4400" b="0" i="0" u="none" strike="noStrike" kern="1200" cap="none" spc="300" normalizeH="0" baseline="0" noProof="0" dirty="0">
              <a:ln>
                <a:noFill/>
              </a:ln>
              <a:solidFill>
                <a:srgbClr val="C87E4C"/>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3" y="0"/>
            <a:ext cx="12138053" cy="6858000"/>
          </a:xfrm>
          <a:prstGeom prst="rect">
            <a:avLst/>
          </a:prstGeom>
        </p:spPr>
      </p:pic>
      <p:sp>
        <p:nvSpPr>
          <p:cNvPr id="4" name="矩形 3"/>
          <p:cNvSpPr/>
          <p:nvPr/>
        </p:nvSpPr>
        <p:spPr>
          <a:xfrm>
            <a:off x="0" y="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1661769" y="4180412"/>
            <a:ext cx="9693472" cy="1015663"/>
            <a:chOff x="1283944" y="2888822"/>
            <a:chExt cx="9693472" cy="1015663"/>
          </a:xfrm>
        </p:grpSpPr>
        <p:grpSp>
          <p:nvGrpSpPr>
            <p:cNvPr id="32" name="组合 31"/>
            <p:cNvGrpSpPr/>
            <p:nvPr/>
          </p:nvGrpSpPr>
          <p:grpSpPr>
            <a:xfrm>
              <a:off x="1283944" y="2888822"/>
              <a:ext cx="9693472" cy="1015663"/>
              <a:chOff x="1041962" y="994023"/>
              <a:chExt cx="9693472" cy="1015663"/>
            </a:xfrm>
          </p:grpSpPr>
          <p:sp>
            <p:nvSpPr>
              <p:cNvPr id="37" name="平行四边形 36"/>
              <p:cNvSpPr/>
              <p:nvPr/>
            </p:nvSpPr>
            <p:spPr>
              <a:xfrm flipH="1">
                <a:off x="1041962" y="994023"/>
                <a:ext cx="853382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p:cNvSpPr/>
              <p:nvPr/>
            </p:nvSpPr>
            <p:spPr>
              <a:xfrm>
                <a:off x="3314018" y="1065792"/>
                <a:ext cx="7421416"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4" action="ppaction://hlinksldjump"/>
            </p:cNvPr>
            <p:cNvSpPr/>
            <p:nvPr/>
          </p:nvSpPr>
          <p:spPr>
            <a:xfrm>
              <a:off x="4874626" y="3145222"/>
              <a:ext cx="5456311" cy="52197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共产主义社会的基本特征</a:t>
              </a:r>
            </a:p>
          </p:txBody>
        </p:sp>
      </p:grpSp>
      <p:grpSp>
        <p:nvGrpSpPr>
          <p:cNvPr id="12" name="组合 11"/>
          <p:cNvGrpSpPr/>
          <p:nvPr/>
        </p:nvGrpSpPr>
        <p:grpSpPr>
          <a:xfrm>
            <a:off x="726359" y="1867774"/>
            <a:ext cx="9480006" cy="1015663"/>
            <a:chOff x="608884" y="1397874"/>
            <a:chExt cx="9480006" cy="1015663"/>
          </a:xfrm>
        </p:grpSpPr>
        <p:grpSp>
          <p:nvGrpSpPr>
            <p:cNvPr id="7" name="组合 6"/>
            <p:cNvGrpSpPr/>
            <p:nvPr/>
          </p:nvGrpSpPr>
          <p:grpSpPr>
            <a:xfrm>
              <a:off x="608884" y="1397874"/>
              <a:ext cx="9480006" cy="1015663"/>
              <a:chOff x="1041966" y="994023"/>
              <a:chExt cx="9480006" cy="1015663"/>
            </a:xfrm>
          </p:grpSpPr>
          <p:sp>
            <p:nvSpPr>
              <p:cNvPr id="6" name="平行四边形 5"/>
              <p:cNvSpPr/>
              <p:nvPr/>
            </p:nvSpPr>
            <p:spPr>
              <a:xfrm flipH="1">
                <a:off x="1041966" y="994023"/>
                <a:ext cx="8533824"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176314" y="1035812"/>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8" name="矩形 7">
              <a:hlinkClick r:id="rId5" action="ppaction://hlinksldjump"/>
            </p:cNvPr>
            <p:cNvSpPr/>
            <p:nvPr/>
          </p:nvSpPr>
          <p:spPr>
            <a:xfrm>
              <a:off x="4041312" y="1633498"/>
              <a:ext cx="5623798" cy="52197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预见未来社会的方法论原则</a:t>
              </a:r>
            </a:p>
          </p:txBody>
        </p:sp>
      </p:grpSp>
      <p:sp>
        <p:nvSpPr>
          <p:cNvPr id="35" name="任意多边形: 形状 34"/>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1" grpId="0" animBg="1"/>
      <p:bldP spid="35" grpId="0" animBg="1"/>
      <p:bldP spid="34" grpId="0" animBg="1"/>
      <p:bldP spid="21"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 y="2876932"/>
            <a:ext cx="12192000" cy="3981068"/>
          </a:xfrm>
          <a:prstGeom prst="rect">
            <a:avLst/>
          </a:prstGeom>
        </p:spPr>
      </p:pic>
      <p:grpSp>
        <p:nvGrpSpPr>
          <p:cNvPr id="30" name="组合 29"/>
          <p:cNvGrpSpPr/>
          <p:nvPr/>
        </p:nvGrpSpPr>
        <p:grpSpPr>
          <a:xfrm>
            <a:off x="200025" y="187325"/>
            <a:ext cx="11791950" cy="6521450"/>
            <a:chOff x="200025" y="187325"/>
            <a:chExt cx="11791950" cy="6521450"/>
          </a:xfrm>
        </p:grpSpPr>
        <p:sp>
          <p:nvSpPr>
            <p:cNvPr id="12" name="圆角矩形 18"/>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19" name="圆角矩形 25"/>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22" name="圆角矩形 23"/>
            <p:cNvSpPr/>
            <p:nvPr/>
          </p:nvSpPr>
          <p:spPr bwMode="auto">
            <a:xfrm>
              <a:off x="2363788" y="187325"/>
              <a:ext cx="7464425"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algn="ctr" eaLnBrk="1" fontAlgn="auto" hangingPunct="1">
                <a:spcBef>
                  <a:spcPts val="0"/>
                </a:spcBef>
                <a:spcAft>
                  <a:spcPts val="0"/>
                </a:spcAft>
                <a:defRPr/>
              </a:pP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rPr>
                <a:t>拓展：</a:t>
              </a:r>
              <a:r>
                <a:rPr lang="en-US" altLang="zh-CN" sz="3200" b="1" dirty="0">
                  <a:solidFill>
                    <a:prstClr val="white"/>
                  </a:solidFill>
                  <a:effectLst>
                    <a:outerShdw blurRad="38100" dist="38100" dir="2700000" algn="tl">
                      <a:srgbClr val="000000">
                        <a:alpha val="43137"/>
                      </a:srgbClr>
                    </a:outerShdw>
                  </a:effectLst>
                  <a:latin typeface="微软雅黑" panose="020B0503020204020204" pitchFamily="34" charset="-122"/>
                </a:rPr>
                <a:t>“</a:t>
              </a: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rPr>
                <a:t>共产主义”的含义</a:t>
              </a:r>
            </a:p>
          </p:txBody>
        </p:sp>
        <p:sp>
          <p:nvSpPr>
            <p:cNvPr id="25" name="矩形 4"/>
            <p:cNvSpPr>
              <a:spLocks noChangeArrowheads="1"/>
            </p:cNvSpPr>
            <p:nvPr/>
          </p:nvSpPr>
          <p:spPr bwMode="auto">
            <a:xfrm>
              <a:off x="1784350" y="2379854"/>
              <a:ext cx="8623300"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None/>
              </a:pPr>
              <a:r>
                <a:rPr lang="en-US" sz="2400" dirty="0">
                  <a:solidFill>
                    <a:srgbClr val="000000"/>
                  </a:solidFill>
                  <a:latin typeface="微软雅黑" panose="020B0503020204020204" pitchFamily="34" charset="-122"/>
                </a:rPr>
                <a:t>   </a:t>
              </a:r>
              <a:r>
                <a:rPr lang="en-US" sz="2400" b="1" dirty="0">
                  <a:solidFill>
                    <a:srgbClr val="B26A37"/>
                  </a:solidFill>
                  <a:latin typeface="微软雅黑" panose="020B0503020204020204" pitchFamily="34" charset="-122"/>
                </a:rPr>
                <a:t>    </a:t>
              </a:r>
              <a:r>
                <a:rPr lang="zh-CN" altLang="en-US" sz="2400" b="1" dirty="0">
                  <a:solidFill>
                    <a:srgbClr val="B26A37"/>
                  </a:solidFill>
                  <a:latin typeface="微软雅黑" panose="020B0503020204020204" pitchFamily="34" charset="-122"/>
                </a:rPr>
                <a:t>“共产主义”</a:t>
              </a:r>
              <a:r>
                <a:rPr sz="2400" b="1" dirty="0">
                  <a:solidFill>
                    <a:srgbClr val="B26A37"/>
                  </a:solidFill>
                  <a:latin typeface="微软雅黑" panose="020B0503020204020204" pitchFamily="34" charset="-122"/>
                </a:rPr>
                <a:t>一词主要有三层含义：</a:t>
              </a:r>
              <a:r>
                <a:rPr sz="2400" b="1" dirty="0">
                  <a:solidFill>
                    <a:srgbClr val="000000"/>
                  </a:solidFill>
                  <a:latin typeface="微软雅黑" panose="020B0503020204020204" pitchFamily="34" charset="-122"/>
                </a:rPr>
                <a:t>一是</a:t>
              </a:r>
              <a:r>
                <a:rPr sz="2400" dirty="0">
                  <a:solidFill>
                    <a:srgbClr val="000000"/>
                  </a:solidFill>
                  <a:latin typeface="微软雅黑" panose="020B0503020204020204" pitchFamily="34" charset="-122"/>
                </a:rPr>
                <a:t>指共产主义思想体系，即“马克思主义”或“科学社会主义”。</a:t>
              </a:r>
              <a:r>
                <a:rPr sz="2400" b="1" dirty="0">
                  <a:solidFill>
                    <a:srgbClr val="000000"/>
                  </a:solidFill>
                  <a:latin typeface="微软雅黑" panose="020B0503020204020204" pitchFamily="34" charset="-122"/>
                </a:rPr>
                <a:t>二是</a:t>
              </a:r>
              <a:r>
                <a:rPr sz="2400" dirty="0">
                  <a:solidFill>
                    <a:srgbClr val="000000"/>
                  </a:solidFill>
                  <a:latin typeface="微软雅黑" panose="020B0503020204020204" pitchFamily="34" charset="-122"/>
                </a:rPr>
                <a:t>指共产主义社会，即共产主义远大理想实现之际所建立的人类最美好的社会制度。</a:t>
              </a:r>
              <a:r>
                <a:rPr sz="2400" b="1" dirty="0">
                  <a:solidFill>
                    <a:srgbClr val="000000"/>
                  </a:solidFill>
                  <a:latin typeface="微软雅黑" panose="020B0503020204020204" pitchFamily="34" charset="-122"/>
                </a:rPr>
                <a:t>三是</a:t>
              </a:r>
              <a:r>
                <a:rPr sz="2400" dirty="0">
                  <a:solidFill>
                    <a:srgbClr val="000000"/>
                  </a:solidFill>
                  <a:latin typeface="微软雅黑" panose="020B0503020204020204" pitchFamily="34" charset="-122"/>
                </a:rPr>
                <a:t>指共产主义运动，即无产阶级和人民群众在无产阶级政党领导下为实现共产主义理想而奋斗的实际过程。</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70582" y="255047"/>
            <a:ext cx="7017458"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一、预见未来社会的方法论原则</a:t>
            </a:r>
          </a:p>
        </p:txBody>
      </p:sp>
      <p:sp>
        <p:nvSpPr>
          <p:cNvPr id="13326" name="文本框 1"/>
          <p:cNvSpPr txBox="1"/>
          <p:nvPr/>
        </p:nvSpPr>
        <p:spPr>
          <a:xfrm>
            <a:off x="5819946" y="1924534"/>
            <a:ext cx="5199674" cy="3351046"/>
          </a:xfrm>
          <a:prstGeom prst="rect">
            <a:avLst/>
          </a:prstGeom>
          <a:noFill/>
          <a:ln w="9525">
            <a:noFill/>
          </a:ln>
        </p:spPr>
        <p:txBody>
          <a:bodyPr wrap="square" anchor="t">
            <a:spAutoFit/>
          </a:bodyPr>
          <a:lstStyle/>
          <a:p>
            <a:pPr indent="628650" algn="just">
              <a:lnSpc>
                <a:spcPct val="150000"/>
              </a:lnSpc>
              <a:spcBef>
                <a:spcPts val="600"/>
              </a:spcBef>
            </a:pPr>
            <a:r>
              <a:rPr lang="zh-CN" altLang="en-US" sz="2400" dirty="0">
                <a:latin typeface="微软雅黑" panose="020B0503020204020204" pitchFamily="34" charset="-122"/>
                <a:ea typeface="微软雅黑" panose="020B0503020204020204" pitchFamily="34" charset="-122"/>
              </a:rPr>
              <a:t>恩格斯指出：“德国的理论上的社会主义永远不会忘记，它是依靠圣西门、傅立叶和欧文这三位思想家而确立起来的。</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他们天才地预示了我们现在已经科学地证明了其正确性的无数真理</a:t>
            </a:r>
            <a:r>
              <a:rPr lang="zh-CN" altLang="en-US" sz="2400" dirty="0">
                <a:latin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5819946" y="5389880"/>
            <a:ext cx="5199674" cy="581025"/>
          </a:xfrm>
          <a:prstGeom prst="rect">
            <a:avLst/>
          </a:prstGeom>
          <a:solidFill>
            <a:srgbClr val="8A512A"/>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90000"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0" fontAlgn="base" latinLnBrk="0" hangingPunct="0">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    乌托邦为什么是空想？</a:t>
            </a:r>
          </a:p>
        </p:txBody>
      </p:sp>
      <p:pic>
        <p:nvPicPr>
          <p:cNvPr id="7" name="图片 8">
            <a:hlinkClick r:id="rId3" action="ppaction://hlinksldjump"/>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xmlns="" id="{62C0376A-364A-481C-9F27-4FD519AF7010}"/>
              </a:ext>
            </a:extLst>
          </p:cNvPr>
          <p:cNvPicPr>
            <a:picLocks noChangeAspect="1"/>
          </p:cNvPicPr>
          <p:nvPr/>
        </p:nvPicPr>
        <p:blipFill rotWithShape="1">
          <a:blip r:embed="rId5">
            <a:extLst>
              <a:ext uri="{28A0092B-C50C-407E-A947-70E740481C1C}">
                <a14:useLocalDpi xmlns:a14="http://schemas.microsoft.com/office/drawing/2010/main" val="0"/>
              </a:ext>
            </a:extLst>
          </a:blip>
          <a:srcRect t="5948"/>
          <a:stretch/>
        </p:blipFill>
        <p:spPr>
          <a:xfrm>
            <a:off x="1445918" y="1770063"/>
            <a:ext cx="3278481" cy="4343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831442" y="2956972"/>
            <a:ext cx="5403396" cy="2797048"/>
          </a:xfrm>
          <a:prstGeom prst="rect">
            <a:avLst/>
          </a:prstGeom>
          <a:noFill/>
        </p:spPr>
        <p:txBody>
          <a:bodyPr wrap="square" rtlCol="0">
            <a:spAutoFit/>
          </a:bodyPr>
          <a:lstStyle/>
          <a:p>
            <a:pPr indent="628650" algn="just">
              <a:lnSpc>
                <a:spcPct val="150000"/>
              </a:lnSpc>
              <a:spcBef>
                <a:spcPts val="0"/>
              </a:spcBef>
            </a:pPr>
            <a:r>
              <a:rPr lang="zh-CN" altLang="en-US" sz="2400" b="1" dirty="0">
                <a:latin typeface="微软雅黑" panose="020B0503020204020204" pitchFamily="34" charset="-122"/>
                <a:sym typeface="+mn-ea"/>
              </a:rPr>
              <a:t>马克思、恩格斯：</a:t>
            </a:r>
            <a:endParaRPr lang="en-US" altLang="zh-CN" sz="2400" b="1" dirty="0">
              <a:latin typeface="微软雅黑" panose="020B0503020204020204" pitchFamily="34" charset="-122"/>
              <a:sym typeface="+mn-ea"/>
            </a:endParaRPr>
          </a:p>
          <a:p>
            <a:pPr indent="628650" algn="just">
              <a:lnSpc>
                <a:spcPct val="150000"/>
              </a:lnSpc>
              <a:spcBef>
                <a:spcPts val="0"/>
              </a:spcBef>
            </a:pPr>
            <a:r>
              <a:rPr lang="zh-CN" altLang="en-US" sz="2400" dirty="0">
                <a:latin typeface="微软雅黑" panose="020B0503020204020204" pitchFamily="34" charset="-122"/>
                <a:sym typeface="+mn-ea"/>
              </a:rPr>
              <a:t>在将来某个特定的时刻应该做些什么，应该马上做些什么，这当然完全取决于人们将不得不在其中活动的那个既定的历史环境。</a:t>
            </a:r>
            <a:endParaRPr lang="en-US" altLang="zh-CN" sz="2400" dirty="0">
              <a:latin typeface="微软雅黑" panose="020B0503020204020204" pitchFamily="34" charset="-122"/>
            </a:endParaRPr>
          </a:p>
        </p:txBody>
      </p:sp>
      <p:sp>
        <p:nvSpPr>
          <p:cNvPr id="4" name="文本框 3"/>
          <p:cNvSpPr txBox="1"/>
          <p:nvPr/>
        </p:nvSpPr>
        <p:spPr>
          <a:xfrm>
            <a:off x="70582" y="255047"/>
            <a:ext cx="7017458"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一、预见未来社会的方法论原则</a:t>
            </a:r>
          </a:p>
        </p:txBody>
      </p:sp>
      <p:pic>
        <p:nvPicPr>
          <p:cNvPr id="3" name="图片 2"/>
          <p:cNvPicPr>
            <a:picLocks noChangeAspect="1"/>
          </p:cNvPicPr>
          <p:nvPr/>
        </p:nvPicPr>
        <p:blipFill>
          <a:blip r:embed="rId3"/>
          <a:stretch>
            <a:fillRect/>
          </a:stretch>
        </p:blipFill>
        <p:spPr>
          <a:xfrm>
            <a:off x="6850743" y="2255714"/>
            <a:ext cx="4342572" cy="329063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11 Rectángulo"/>
          <p:cNvSpPr/>
          <p:nvPr/>
        </p:nvSpPr>
        <p:spPr>
          <a:xfrm>
            <a:off x="1116319" y="1361217"/>
            <a:ext cx="4833642" cy="1207500"/>
          </a:xfrm>
          <a:prstGeom prst="rect">
            <a:avLst/>
          </a:prstGeom>
          <a:solidFill>
            <a:srgbClr val="B26A37"/>
          </a:solidFill>
          <a:ln w="63500" cap="flat" cmpd="sng" algn="ctr">
            <a:solidFill>
              <a:sysClr val="window" lastClr="FFFFFF"/>
            </a:solidFill>
            <a:prstDash val="solid"/>
            <a:miter lim="800000"/>
          </a:ln>
          <a:effectLst>
            <a:outerShdw blurRad="127000" dist="38100" dir="8100000" algn="tr" rotWithShape="0">
              <a:prstClr val="black">
                <a:alpha val="40000"/>
              </a:prstClr>
            </a:outerShdw>
          </a:effectLst>
        </p:spPr>
        <p:txBody>
          <a:bodyPr lIns="91384" tIns="45691" rIns="91384" bIns="45691"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indent="0" algn="ctr" defTabSz="914400" latinLnBrk="0">
              <a:lnSpc>
                <a:spcPct val="130000"/>
              </a:lnSpc>
              <a:buClrTx/>
              <a:buSzTx/>
              <a:buFontTx/>
              <a:buNone/>
              <a:defRPr/>
            </a:pPr>
            <a:r>
              <a:rPr lang="zh-CN" altLang="en-US" sz="2400" b="1" dirty="0">
                <a:solidFill>
                  <a:prstClr val="white"/>
                </a:solidFill>
                <a:latin typeface="微软雅黑" panose="020B0503020204020204" pitchFamily="34" charset="-122"/>
                <a:sym typeface="字魂95号-手刻宋" panose="00000500000000000000" pitchFamily="2" charset="-122"/>
              </a:rPr>
              <a:t>马克思主义经典作家</a:t>
            </a:r>
            <a:endParaRPr lang="en-US" altLang="zh-CN" sz="2400" b="1" dirty="0">
              <a:solidFill>
                <a:prstClr val="white"/>
              </a:solidFill>
              <a:latin typeface="微软雅黑" panose="020B0503020204020204" pitchFamily="34" charset="-122"/>
              <a:sym typeface="字魂95号-手刻宋" panose="00000500000000000000" pitchFamily="2" charset="-122"/>
            </a:endParaRPr>
          </a:p>
          <a:p>
            <a:pPr marL="0" marR="0" indent="0" algn="ctr" defTabSz="914400" latinLnBrk="0">
              <a:lnSpc>
                <a:spcPct val="130000"/>
              </a:lnSpc>
              <a:buClrTx/>
              <a:buSzTx/>
              <a:buFontTx/>
              <a:buNone/>
              <a:defRPr/>
            </a:pPr>
            <a:r>
              <a:rPr lang="zh-CN" altLang="en-US" sz="2400" b="1" dirty="0">
                <a:solidFill>
                  <a:prstClr val="white"/>
                </a:solidFill>
                <a:latin typeface="微软雅黑" panose="020B0503020204020204" pitchFamily="34" charset="-122"/>
                <a:sym typeface="字魂95号-手刻宋" panose="00000500000000000000" pitchFamily="2" charset="-122"/>
              </a:rPr>
              <a:t>如何展望未来社会？</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802005" y="1915477"/>
            <a:ext cx="6766560" cy="3905043"/>
          </a:xfrm>
          <a:prstGeom prst="rect">
            <a:avLst/>
          </a:prstGeom>
          <a:noFill/>
        </p:spPr>
        <p:txBody>
          <a:bodyPr wrap="square" rtlCol="0">
            <a:spAutoFit/>
          </a:bodyPr>
          <a:lstStyle/>
          <a:p>
            <a:pPr indent="628650" algn="just">
              <a:lnSpc>
                <a:spcPct val="150000"/>
              </a:lnSpc>
              <a:spcBef>
                <a:spcPts val="0"/>
              </a:spcBef>
            </a:pPr>
            <a:r>
              <a:rPr lang="zh-CN" altLang="en-US" sz="2400" b="1" dirty="0">
                <a:latin typeface="微软雅黑" panose="020B0503020204020204" pitchFamily="34" charset="-122"/>
                <a:sym typeface="+mn-ea"/>
              </a:rPr>
              <a:t>列宁：</a:t>
            </a:r>
            <a:endParaRPr lang="en-US" altLang="zh-CN" sz="2400" b="1" dirty="0">
              <a:latin typeface="微软雅黑" panose="020B0503020204020204" pitchFamily="34" charset="-122"/>
              <a:sym typeface="+mn-ea"/>
            </a:endParaRPr>
          </a:p>
          <a:p>
            <a:pPr indent="628650" algn="just">
              <a:lnSpc>
                <a:spcPct val="150000"/>
              </a:lnSpc>
              <a:spcBef>
                <a:spcPts val="0"/>
              </a:spcBef>
            </a:pPr>
            <a:r>
              <a:rPr lang="zh-CN" altLang="en-US" sz="2400" dirty="0">
                <a:latin typeface="微软雅黑" panose="020B0503020204020204" pitchFamily="34" charset="-122"/>
                <a:sym typeface="+mn-ea"/>
              </a:rPr>
              <a:t>我们可以绝对有把握地说，剥夺资本家一定会使人类社会的生产力蓬勃发展。但是，生产力将以什么样的速度向前发展，将以什么样的速度发展到打破分工、消灭脑力劳动和体力劳动的对立、把劳动变为“生活的第一需要”，这都是我们所不知道而且也不可能知道的。</a:t>
            </a:r>
            <a:endParaRPr lang="en-US" altLang="zh-CN" sz="2400" dirty="0">
              <a:latin typeface="微软雅黑" panose="020B0503020204020204" pitchFamily="34" charset="-122"/>
            </a:endParaRPr>
          </a:p>
        </p:txBody>
      </p:sp>
      <p:sp>
        <p:nvSpPr>
          <p:cNvPr id="4" name="文本框 3"/>
          <p:cNvSpPr txBox="1"/>
          <p:nvPr/>
        </p:nvSpPr>
        <p:spPr>
          <a:xfrm>
            <a:off x="70582" y="255047"/>
            <a:ext cx="7017458"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一、预见未来社会的方法论原则</a:t>
            </a:r>
          </a:p>
        </p:txBody>
      </p:sp>
      <p:pic>
        <p:nvPicPr>
          <p:cNvPr id="6" name="图片 5"/>
          <p:cNvPicPr>
            <a:picLocks noChangeAspect="1"/>
          </p:cNvPicPr>
          <p:nvPr/>
        </p:nvPicPr>
        <p:blipFill rotWithShape="1">
          <a:blip r:embed="rId3"/>
          <a:srcRect l="4714" t="4250" r="3638" b="8297"/>
          <a:stretch>
            <a:fillRect/>
          </a:stretch>
        </p:blipFill>
        <p:spPr>
          <a:xfrm>
            <a:off x="8152020" y="1816100"/>
            <a:ext cx="3237975" cy="41031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p:cNvSpPr txBox="1"/>
          <p:nvPr/>
        </p:nvSpPr>
        <p:spPr>
          <a:xfrm>
            <a:off x="70582" y="255047"/>
            <a:ext cx="7017458"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一、预见未来社会的方法论原则</a:t>
            </a:r>
          </a:p>
        </p:txBody>
      </p:sp>
      <p:pic>
        <p:nvPicPr>
          <p:cNvPr id="20" name="图片 19"/>
          <p:cNvPicPr>
            <a:picLocks noChangeAspect="1"/>
          </p:cNvPicPr>
          <p:nvPr/>
        </p:nvPicPr>
        <p:blipFill>
          <a:blip r:embed="rId2"/>
          <a:stretch>
            <a:fillRect/>
          </a:stretch>
        </p:blipFill>
        <p:spPr>
          <a:xfrm>
            <a:off x="2476500" y="1331723"/>
            <a:ext cx="1721485" cy="2085975"/>
          </a:xfrm>
          <a:prstGeom prst="ellipse">
            <a:avLst/>
          </a:prstGeom>
          <a:effectLst>
            <a:outerShdw blurRad="50800" dist="38100" dir="8100000" algn="tr" rotWithShape="0">
              <a:prstClr val="black">
                <a:alpha val="40000"/>
              </a:prstClr>
            </a:outerShdw>
          </a:effectLst>
        </p:spPr>
      </p:pic>
      <p:sp>
        <p:nvSpPr>
          <p:cNvPr id="15371" name="文本框 3"/>
          <p:cNvSpPr txBox="1"/>
          <p:nvPr/>
        </p:nvSpPr>
        <p:spPr>
          <a:xfrm>
            <a:off x="4465955" y="1807184"/>
            <a:ext cx="5652135" cy="1135054"/>
          </a:xfrm>
          <a:prstGeom prst="rect">
            <a:avLst/>
          </a:prstGeom>
          <a:noFill/>
          <a:ln w="9525">
            <a:noFill/>
          </a:ln>
        </p:spPr>
        <p:txBody>
          <a:bodyPr wrap="square">
            <a:spAutoFit/>
          </a:bodyPr>
          <a:lstStyle/>
          <a:p>
            <a:pPr algn="just">
              <a:lnSpc>
                <a:spcPct val="150000"/>
              </a:lnSpc>
              <a:spcBef>
                <a:spcPts val="600"/>
              </a:spcBef>
            </a:pPr>
            <a:r>
              <a:rPr lang="zh-CN" altLang="en-US" sz="2400" b="1" dirty="0">
                <a:latin typeface="微软雅黑" panose="020B0503020204020204" pitchFamily="34" charset="-122"/>
              </a:rPr>
              <a:t>方法问题至关重要，毛泽东曾经把方法比喻为“桥”和“船”</a:t>
            </a:r>
          </a:p>
        </p:txBody>
      </p:sp>
      <p:sp>
        <p:nvSpPr>
          <p:cNvPr id="5" name="文本框 4"/>
          <p:cNvSpPr txBox="1"/>
          <p:nvPr/>
        </p:nvSpPr>
        <p:spPr>
          <a:xfrm>
            <a:off x="757873" y="3649379"/>
            <a:ext cx="5234940" cy="2873351"/>
          </a:xfrm>
          <a:prstGeom prst="rect">
            <a:avLst/>
          </a:prstGeom>
          <a:noFill/>
        </p:spPr>
        <p:txBody>
          <a:bodyPr wrap="square" rtlCol="0">
            <a:spAutoFit/>
          </a:bodyPr>
          <a:lstStyle/>
          <a:p>
            <a:pPr indent="628650" algn="just">
              <a:lnSpc>
                <a:spcPct val="150000"/>
              </a:lnSpc>
              <a:spcBef>
                <a:spcPts val="600"/>
              </a:spcBef>
            </a:pPr>
            <a:r>
              <a:rPr lang="zh-CN" altLang="en-US" sz="2400" dirty="0">
                <a:latin typeface="微软雅黑" panose="020B0503020204020204" pitchFamily="34" charset="-122"/>
                <a:sym typeface="+mn-ea"/>
              </a:rPr>
              <a:t>我们的任务是过河，但是没有桥或没有船就不能过。不解决桥或船的问题，过河就是一句空话。不解决方法问题，任务也只是瞎说一顿。</a:t>
            </a:r>
            <a:endParaRPr lang="zh-CN" altLang="en-US" sz="2400" dirty="0">
              <a:latin typeface="微软雅黑" panose="020B0503020204020204" pitchFamily="34" charset="-122"/>
            </a:endParaRPr>
          </a:p>
          <a:p>
            <a:pPr indent="628650" algn="r">
              <a:lnSpc>
                <a:spcPct val="150000"/>
              </a:lnSpc>
              <a:spcBef>
                <a:spcPts val="600"/>
              </a:spcBef>
            </a:pPr>
            <a:r>
              <a:rPr lang="en-US" altLang="zh-CN" sz="2400" b="1" dirty="0">
                <a:solidFill>
                  <a:srgbClr val="B26A37"/>
                </a:solidFill>
                <a:latin typeface="微软雅黑" panose="020B0503020204020204" pitchFamily="34" charset="-122"/>
                <a:sym typeface="+mn-ea"/>
              </a:rPr>
              <a:t>——</a:t>
            </a:r>
            <a:r>
              <a:rPr lang="zh-CN" altLang="en-US" sz="2400" b="1" dirty="0">
                <a:solidFill>
                  <a:srgbClr val="B26A37"/>
                </a:solidFill>
                <a:latin typeface="微软雅黑" panose="020B0503020204020204" pitchFamily="34" charset="-122"/>
                <a:sym typeface="+mn-ea"/>
              </a:rPr>
              <a:t>毛泽东</a:t>
            </a:r>
            <a:endParaRPr lang="zh-CN" altLang="en-US" sz="2400" dirty="0">
              <a:solidFill>
                <a:srgbClr val="B26A37"/>
              </a:solidFill>
            </a:endParaRPr>
          </a:p>
        </p:txBody>
      </p:sp>
      <p:sp>
        <p:nvSpPr>
          <p:cNvPr id="2" name="文本框 1"/>
          <p:cNvSpPr txBox="1"/>
          <p:nvPr/>
        </p:nvSpPr>
        <p:spPr>
          <a:xfrm>
            <a:off x="7087870" y="3649379"/>
            <a:ext cx="3989705" cy="2938145"/>
          </a:xfrm>
          <a:prstGeom prst="rect">
            <a:avLst/>
          </a:prstGeom>
          <a:noFill/>
        </p:spPr>
        <p:txBody>
          <a:bodyPr wrap="square" rtlCol="0">
            <a:spAutoFit/>
          </a:bodyPr>
          <a:lstStyle/>
          <a:p>
            <a:pPr indent="628650" algn="just" eaLnBrk="0" hangingPunct="0">
              <a:lnSpc>
                <a:spcPct val="150000"/>
              </a:lnSpc>
              <a:spcBef>
                <a:spcPts val="600"/>
              </a:spcBef>
            </a:pPr>
            <a:r>
              <a:rPr lang="zh-CN" altLang="en-US" sz="2400" dirty="0">
                <a:latin typeface="微软雅黑" panose="020B0503020204020204" pitchFamily="34" charset="-122"/>
                <a:sym typeface="+mn-ea"/>
              </a:rPr>
              <a:t>我们的眼力不够，应该借助于望远镜和显微镜。马克思主义的方法就是政治上军事上的望远镜和显微镜。</a:t>
            </a:r>
            <a:endParaRPr lang="zh-CN" altLang="en-US" sz="2400" dirty="0">
              <a:latin typeface="微软雅黑" panose="020B0503020204020204" pitchFamily="34" charset="-122"/>
              <a:ea typeface="微软雅黑" panose="020B0503020204020204" pitchFamily="34" charset="-122"/>
            </a:endParaRPr>
          </a:p>
          <a:p>
            <a:pPr indent="628650" algn="r" eaLnBrk="0" hangingPunct="0">
              <a:lnSpc>
                <a:spcPct val="150000"/>
              </a:lnSpc>
              <a:spcBef>
                <a:spcPts val="600"/>
              </a:spcBef>
            </a:pPr>
            <a:r>
              <a:rPr lang="en-US" altLang="zh-CN" sz="2400" b="1" dirty="0">
                <a:solidFill>
                  <a:srgbClr val="B26A37"/>
                </a:solidFill>
                <a:latin typeface="微软雅黑" panose="020B0503020204020204" pitchFamily="34" charset="-122"/>
                <a:sym typeface="+mn-ea"/>
              </a:rPr>
              <a:t>——</a:t>
            </a:r>
            <a:r>
              <a:rPr lang="zh-CN" altLang="en-US" sz="2400" b="1" dirty="0">
                <a:solidFill>
                  <a:srgbClr val="B26A37"/>
                </a:solidFill>
                <a:latin typeface="微软雅黑" panose="020B0503020204020204" pitchFamily="34" charset="-122"/>
                <a:sym typeface="+mn-ea"/>
              </a:rPr>
              <a:t>毛泽东</a:t>
            </a:r>
            <a:endParaRPr lang="zh-CN" altLang="en-US" sz="2400" dirty="0">
              <a:solidFill>
                <a:srgbClr val="B26A37"/>
              </a:solidFill>
            </a:endParaRPr>
          </a:p>
        </p:txBody>
      </p:sp>
      <p:sp>
        <p:nvSpPr>
          <p:cNvPr id="3" name="矩形: 圆角 2"/>
          <p:cNvSpPr/>
          <p:nvPr/>
        </p:nvSpPr>
        <p:spPr>
          <a:xfrm>
            <a:off x="1828800" y="1212755"/>
            <a:ext cx="8775700" cy="2362200"/>
          </a:xfrm>
          <a:prstGeom prst="roundRect">
            <a:avLst/>
          </a:prstGeom>
          <a:noFill/>
          <a:ln>
            <a:solidFill>
              <a:srgbClr val="B26A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2425749" y="3881438"/>
            <a:ext cx="8452436" cy="2242409"/>
          </a:xfrm>
          <a:prstGeom prst="rect">
            <a:avLst/>
          </a:prstGeom>
          <a:noFill/>
        </p:spPr>
        <p:txBody>
          <a:bodyPr wrap="square" rtlCol="0">
            <a:spAutoFit/>
          </a:bodyPr>
          <a:lstStyle/>
          <a:p>
            <a:pPr indent="628650" algn="just">
              <a:lnSpc>
                <a:spcPct val="150000"/>
              </a:lnSpc>
              <a:spcBef>
                <a:spcPts val="600"/>
              </a:spcBef>
            </a:pPr>
            <a:r>
              <a:rPr lang="zh-CN" altLang="en-US" sz="2400" b="1" dirty="0">
                <a:latin typeface="微软雅黑" panose="020B0503020204020204" pitchFamily="34" charset="-122"/>
                <a:sym typeface="+mn-ea"/>
              </a:rPr>
              <a:t>列宁：</a:t>
            </a:r>
            <a:r>
              <a:rPr lang="zh-CN" altLang="en-US" sz="2400" dirty="0">
                <a:latin typeface="微软雅黑" panose="020B0503020204020204" pitchFamily="34" charset="-122"/>
                <a:sym typeface="+mn-ea"/>
              </a:rPr>
              <a:t>“马克思的全部理论，就是运用最彻底、最完整、最周密、内容最丰富的发展论去考察现代资本主义。自然，他也就要运用这个理论去考察资本主义的即将到来的崩溃和未来共产主义的未来的发展。”</a:t>
            </a:r>
            <a:endParaRPr lang="zh-CN" altLang="en-US" sz="2400" dirty="0"/>
          </a:p>
        </p:txBody>
      </p:sp>
      <p:sp>
        <p:nvSpPr>
          <p:cNvPr id="4" name="文本框 3"/>
          <p:cNvSpPr txBox="1"/>
          <p:nvPr/>
        </p:nvSpPr>
        <p:spPr>
          <a:xfrm>
            <a:off x="2607945" y="2335373"/>
            <a:ext cx="8411210" cy="645160"/>
          </a:xfrm>
          <a:prstGeom prst="rect">
            <a:avLst/>
          </a:prstGeom>
          <a:noFill/>
        </p:spPr>
        <p:txBody>
          <a:bodyPr wrap="square" rtlCol="0">
            <a:spAutoFit/>
          </a:bodyPr>
          <a:lstStyle/>
          <a:p>
            <a:pPr indent="628650" algn="just">
              <a:lnSpc>
                <a:spcPct val="150000"/>
              </a:lnSpc>
              <a:spcBef>
                <a:spcPts val="600"/>
              </a:spcBef>
            </a:pPr>
            <a:r>
              <a:rPr lang="zh-CN" altLang="en-US" sz="2400" dirty="0">
                <a:latin typeface="微软雅黑" panose="020B0503020204020204" pitchFamily="34" charset="-122"/>
                <a:sym typeface="+mn-ea"/>
              </a:rPr>
              <a:t>辩证唯物主义和历史唯物主义的</a:t>
            </a:r>
            <a:r>
              <a:rPr lang="zh-CN" altLang="en-US" sz="2400" b="1" dirty="0">
                <a:latin typeface="微软雅黑" panose="020B0503020204020204" pitchFamily="34" charset="-122"/>
                <a:sym typeface="+mn-ea"/>
              </a:rPr>
              <a:t>科学世界观</a:t>
            </a:r>
            <a:r>
              <a:rPr lang="zh-CN" altLang="en-US" sz="2400" dirty="0">
                <a:latin typeface="微软雅黑" panose="020B0503020204020204" pitchFamily="34" charset="-122"/>
                <a:sym typeface="+mn-ea"/>
              </a:rPr>
              <a:t>和</a:t>
            </a:r>
            <a:r>
              <a:rPr lang="zh-CN" altLang="en-US" sz="2400" b="1" dirty="0">
                <a:latin typeface="微软雅黑" panose="020B0503020204020204" pitchFamily="34" charset="-122"/>
                <a:sym typeface="+mn-ea"/>
              </a:rPr>
              <a:t>方法论</a:t>
            </a:r>
            <a:r>
              <a:rPr lang="zh-CN" altLang="en-US" sz="2400" dirty="0">
                <a:latin typeface="微软雅黑" panose="020B0503020204020204" pitchFamily="34" charset="-122"/>
                <a:sym typeface="+mn-ea"/>
              </a:rPr>
              <a:t>。</a:t>
            </a:r>
            <a:endParaRPr lang="zh-CN" altLang="en-US" sz="2400" dirty="0"/>
          </a:p>
        </p:txBody>
      </p:sp>
      <p:sp>
        <p:nvSpPr>
          <p:cNvPr id="14" name="文本框 13"/>
          <p:cNvSpPr txBox="1"/>
          <p:nvPr/>
        </p:nvSpPr>
        <p:spPr>
          <a:xfrm>
            <a:off x="70582" y="255047"/>
            <a:ext cx="7017458"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rPr>
              <a:t>一、预见未来社会的方法论原则</a:t>
            </a:r>
          </a:p>
        </p:txBody>
      </p:sp>
      <p:grpSp>
        <p:nvGrpSpPr>
          <p:cNvPr id="2" name="组合 1"/>
          <p:cNvGrpSpPr/>
          <p:nvPr/>
        </p:nvGrpSpPr>
        <p:grpSpPr>
          <a:xfrm>
            <a:off x="1013777" y="1982470"/>
            <a:ext cx="882015" cy="3644900"/>
            <a:chOff x="1068705" y="1906270"/>
            <a:chExt cx="882015" cy="3644900"/>
          </a:xfrm>
        </p:grpSpPr>
        <p:sp>
          <p:nvSpPr>
            <p:cNvPr id="6" name="矩形: 圆角 5"/>
            <p:cNvSpPr/>
            <p:nvPr/>
          </p:nvSpPr>
          <p:spPr>
            <a:xfrm>
              <a:off x="1068705" y="1906270"/>
              <a:ext cx="882015" cy="3644900"/>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2">
                    <a:lumMod val="75000"/>
                  </a:schemeClr>
                </a:solidFill>
                <a:effectLst/>
                <a:uLnTx/>
                <a:uFillTx/>
                <a:latin typeface="+mn-lt"/>
                <a:ea typeface="+mn-ea"/>
                <a:cs typeface="+mn-cs"/>
              </a:endParaRPr>
            </a:p>
          </p:txBody>
        </p:sp>
        <p:sp>
          <p:nvSpPr>
            <p:cNvPr id="15365" name="文本框 4"/>
            <p:cNvSpPr txBox="1"/>
            <p:nvPr/>
          </p:nvSpPr>
          <p:spPr>
            <a:xfrm>
              <a:off x="1186547" y="2104390"/>
              <a:ext cx="646331" cy="3248660"/>
            </a:xfrm>
            <a:prstGeom prst="rect">
              <a:avLst/>
            </a:prstGeom>
            <a:noFill/>
            <a:ln w="9525">
              <a:noFill/>
            </a:ln>
          </p:spPr>
          <p:txBody>
            <a:bodyPr vert="eaVert" wrap="square" anchor="t">
              <a:spAutoFit/>
            </a:bodyPr>
            <a:lstStyle/>
            <a:p>
              <a:pPr algn="ctr" eaLnBrk="0" hangingPunct="0">
                <a:spcBef>
                  <a:spcPts val="0"/>
                </a:spcBef>
              </a:pPr>
              <a:r>
                <a:rPr lang="zh-CN" altLang="en-US" sz="3000" b="1" dirty="0">
                  <a:solidFill>
                    <a:schemeClr val="bg1"/>
                  </a:solidFill>
                  <a:latin typeface="微软雅黑" panose="020B0503020204020204" pitchFamily="34" charset="-122"/>
                  <a:ea typeface="微软雅黑" panose="020B0503020204020204" pitchFamily="34" charset="-122"/>
                </a:rPr>
                <a:t>马克思主义的方法</a:t>
              </a:r>
            </a:p>
          </p:txBody>
        </p:sp>
      </p:grpSp>
      <p:cxnSp>
        <p:nvCxnSpPr>
          <p:cNvPr id="7" name="直接连接符 6"/>
          <p:cNvCxnSpPr/>
          <p:nvPr/>
        </p:nvCxnSpPr>
        <p:spPr>
          <a:xfrm>
            <a:off x="2466975" y="3427413"/>
            <a:ext cx="8411210" cy="0"/>
          </a:xfrm>
          <a:prstGeom prst="line">
            <a:avLst/>
          </a:prstGeom>
          <a:ln w="57150">
            <a:solidFill>
              <a:srgbClr val="B26A3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70582" y="255047"/>
            <a:ext cx="7017458"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一、预见未来社会的方法论原则</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矩形: 圆角 81">
            <a:extLst>
              <a:ext uri="{FF2B5EF4-FFF2-40B4-BE49-F238E27FC236}">
                <a16:creationId xmlns:a16="http://schemas.microsoft.com/office/drawing/2014/main" xmlns="" id="{547F4C62-D864-4D64-BB60-9AA958476312}"/>
              </a:ext>
            </a:extLst>
          </p:cNvPr>
          <p:cNvSpPr/>
          <p:nvPr/>
        </p:nvSpPr>
        <p:spPr>
          <a:xfrm>
            <a:off x="2782566" y="1174198"/>
            <a:ext cx="6626869"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（一）在揭示人类社会发展一般规律的基础上指明社会发展的方向</a:t>
            </a:r>
          </a:p>
        </p:txBody>
      </p:sp>
      <p:sp>
        <p:nvSpPr>
          <p:cNvPr id="83" name="文本框 11">
            <a:extLst>
              <a:ext uri="{FF2B5EF4-FFF2-40B4-BE49-F238E27FC236}">
                <a16:creationId xmlns:a16="http://schemas.microsoft.com/office/drawing/2014/main" xmlns="" id="{E9C3AF6C-2A06-4F66-A9EC-D35EC9A509B0}"/>
              </a:ext>
            </a:extLst>
          </p:cNvPr>
          <p:cNvSpPr txBox="1"/>
          <p:nvPr/>
        </p:nvSpPr>
        <p:spPr>
          <a:xfrm>
            <a:off x="927248" y="2682614"/>
            <a:ext cx="5164455" cy="3427990"/>
          </a:xfrm>
          <a:prstGeom prst="rect">
            <a:avLst/>
          </a:prstGeom>
          <a:noFill/>
          <a:ln w="9525">
            <a:noFill/>
          </a:ln>
        </p:spPr>
        <p:txBody>
          <a:bodyPr wrap="square" anchor="t">
            <a:spAutoFit/>
          </a:bodyPr>
          <a:lstStyle/>
          <a:p>
            <a:pPr indent="628650" algn="just">
              <a:lnSpc>
                <a:spcPct val="150000"/>
              </a:lnSpc>
              <a:spcBef>
                <a:spcPts val="600"/>
              </a:spcBef>
            </a:pPr>
            <a:r>
              <a:rPr lang="zh-CN" altLang="en-US" sz="2400" dirty="0">
                <a:latin typeface="微软雅黑" panose="020B0503020204020204" pitchFamily="34" charset="-122"/>
              </a:rPr>
              <a:t>马克思、恩格斯站在无产阶级立场上，运用科学的方法，致力于研究人类社会特别是资本主义社会，第一次揭示了社会发展的一般规律和资本义社会发展的特殊规律，从而对共产主义社会作出了科学的展望。</a:t>
            </a:r>
            <a:endParaRPr lang="zh-CN" altLang="en-US" sz="2400" dirty="0">
              <a:latin typeface="微软雅黑" panose="020B0503020204020204" pitchFamily="34" charset="-122"/>
              <a:ea typeface="微软雅黑" panose="020B0503020204020204" pitchFamily="34" charset="-122"/>
            </a:endParaRPr>
          </a:p>
        </p:txBody>
      </p:sp>
      <p:cxnSp>
        <p:nvCxnSpPr>
          <p:cNvPr id="84" name="直接连接符 83">
            <a:extLst>
              <a:ext uri="{FF2B5EF4-FFF2-40B4-BE49-F238E27FC236}">
                <a16:creationId xmlns:a16="http://schemas.microsoft.com/office/drawing/2014/main" xmlns="" id="{C2197D81-220E-4702-ADA9-D6E7D4D37661}"/>
              </a:ext>
            </a:extLst>
          </p:cNvPr>
          <p:cNvCxnSpPr/>
          <p:nvPr/>
        </p:nvCxnSpPr>
        <p:spPr>
          <a:xfrm>
            <a:off x="6528121" y="2627453"/>
            <a:ext cx="0" cy="3831220"/>
          </a:xfrm>
          <a:prstGeom prst="line">
            <a:avLst/>
          </a:prstGeom>
          <a:ln w="57150">
            <a:solidFill>
              <a:srgbClr val="B26A37"/>
            </a:solidFill>
          </a:ln>
        </p:spPr>
        <p:style>
          <a:lnRef idx="1">
            <a:schemeClr val="accent1"/>
          </a:lnRef>
          <a:fillRef idx="0">
            <a:schemeClr val="accent1"/>
          </a:fillRef>
          <a:effectRef idx="0">
            <a:schemeClr val="accent1"/>
          </a:effectRef>
          <a:fontRef idx="minor">
            <a:schemeClr val="tx1"/>
          </a:fontRef>
        </p:style>
      </p:cxnSp>
      <p:sp>
        <p:nvSpPr>
          <p:cNvPr id="85" name="文本框 13">
            <a:extLst>
              <a:ext uri="{FF2B5EF4-FFF2-40B4-BE49-F238E27FC236}">
                <a16:creationId xmlns:a16="http://schemas.microsoft.com/office/drawing/2014/main" xmlns="" id="{C22FBBD7-67C9-4EA2-9876-7A6BE81731C5}"/>
              </a:ext>
            </a:extLst>
          </p:cNvPr>
          <p:cNvSpPr txBox="1"/>
          <p:nvPr/>
        </p:nvSpPr>
        <p:spPr>
          <a:xfrm>
            <a:off x="7088040" y="2675369"/>
            <a:ext cx="4176712" cy="3735387"/>
          </a:xfrm>
          <a:prstGeom prst="rect">
            <a:avLst/>
          </a:prstGeom>
          <a:noFill/>
          <a:ln w="9525">
            <a:noFill/>
          </a:ln>
        </p:spPr>
        <p:txBody>
          <a:bodyPr anchor="t">
            <a:spAutoFit/>
          </a:bodyPr>
          <a:lstStyle/>
          <a:p>
            <a:pPr algn="just" eaLnBrk="0" hangingPunct="0">
              <a:lnSpc>
                <a:spcPct val="150000"/>
              </a:lnSpc>
              <a:spcBef>
                <a:spcPts val="600"/>
              </a:spcBef>
            </a:pPr>
            <a:r>
              <a:rPr lang="zh-CN" altLang="en-US" sz="2400" b="1" dirty="0">
                <a:solidFill>
                  <a:srgbClr val="B26A37"/>
                </a:solidFill>
                <a:latin typeface="微软雅黑" panose="020B0503020204020204" pitchFamily="34" charset="-122"/>
                <a:ea typeface="微软雅黑" panose="020B0503020204020204" pitchFamily="34" charset="-122"/>
              </a:rPr>
              <a:t>宗教预言家的依据</a:t>
            </a:r>
          </a:p>
          <a:p>
            <a:pPr algn="just" eaLnBrk="0" hangingPunct="0">
              <a:lnSpc>
                <a:spcPct val="150000"/>
              </a:lnSpc>
              <a:spcBef>
                <a:spcPts val="600"/>
              </a:spcBef>
            </a:pPr>
            <a:r>
              <a:rPr lang="zh-CN" altLang="en-US" sz="2400" b="1" dirty="0">
                <a:latin typeface="微软雅黑" panose="020B0503020204020204" pitchFamily="34" charset="-122"/>
                <a:ea typeface="微软雅黑" panose="020B0503020204020204" pitchFamily="34" charset="-122"/>
              </a:rPr>
              <a:t>神的启示</a:t>
            </a:r>
          </a:p>
          <a:p>
            <a:pPr algn="just">
              <a:lnSpc>
                <a:spcPct val="150000"/>
              </a:lnSpc>
              <a:spcBef>
                <a:spcPts val="600"/>
              </a:spcBef>
            </a:pPr>
            <a:r>
              <a:rPr lang="zh-CN" altLang="en-US" sz="2400" b="1" dirty="0">
                <a:solidFill>
                  <a:srgbClr val="B26A37"/>
                </a:solidFill>
                <a:latin typeface="微软雅黑" panose="020B0503020204020204" pitchFamily="34" charset="-122"/>
              </a:rPr>
              <a:t>空想社会主义者的依据</a:t>
            </a:r>
            <a:endParaRPr lang="en-US" altLang="zh-CN" sz="2400" b="1" dirty="0">
              <a:solidFill>
                <a:srgbClr val="B26A37"/>
              </a:solidFill>
              <a:latin typeface="微软雅黑" panose="020B0503020204020204" pitchFamily="34" charset="-122"/>
            </a:endParaRPr>
          </a:p>
          <a:p>
            <a:pPr algn="just" eaLnBrk="0" hangingPunct="0">
              <a:lnSpc>
                <a:spcPct val="150000"/>
              </a:lnSpc>
              <a:spcBef>
                <a:spcPts val="600"/>
              </a:spcBef>
            </a:pPr>
            <a:r>
              <a:rPr lang="zh-CN" altLang="en-US" sz="2400" b="1" dirty="0">
                <a:latin typeface="微软雅黑" panose="020B0503020204020204" pitchFamily="34" charset="-122"/>
                <a:ea typeface="微软雅黑" panose="020B0503020204020204" pitchFamily="34" charset="-122"/>
              </a:rPr>
              <a:t>理性</a:t>
            </a:r>
          </a:p>
          <a:p>
            <a:pPr algn="just">
              <a:lnSpc>
                <a:spcPct val="150000"/>
              </a:lnSpc>
              <a:spcBef>
                <a:spcPts val="600"/>
              </a:spcBef>
            </a:pPr>
            <a:r>
              <a:rPr lang="zh-CN" altLang="en-US" sz="2400" b="1" dirty="0">
                <a:solidFill>
                  <a:srgbClr val="B26A37"/>
                </a:solidFill>
                <a:latin typeface="微软雅黑" panose="020B0503020204020204" pitchFamily="34" charset="-122"/>
              </a:rPr>
              <a:t>马克思主义经典作家的依据</a:t>
            </a:r>
            <a:endParaRPr lang="en-US" altLang="zh-CN" sz="2400" b="1" dirty="0">
              <a:solidFill>
                <a:srgbClr val="B26A37"/>
              </a:solidFill>
              <a:latin typeface="微软雅黑" panose="020B0503020204020204" pitchFamily="34" charset="-122"/>
            </a:endParaRPr>
          </a:p>
          <a:p>
            <a:pPr algn="just" eaLnBrk="0" hangingPunct="0">
              <a:lnSpc>
                <a:spcPct val="150000"/>
              </a:lnSpc>
              <a:spcBef>
                <a:spcPts val="600"/>
              </a:spcBef>
            </a:pPr>
            <a:r>
              <a:rPr lang="zh-CN" altLang="en-US" sz="2400" b="1" dirty="0">
                <a:latin typeface="微软雅黑" panose="020B0503020204020204" pitchFamily="34" charset="-122"/>
                <a:ea typeface="微软雅黑" panose="020B0503020204020204" pitchFamily="34" charset="-122"/>
              </a:rPr>
              <a:t>客观规律</a:t>
            </a:r>
          </a:p>
        </p:txBody>
      </p:sp>
    </p:spTree>
    <p:extLst>
      <p:ext uri="{BB962C8B-B14F-4D97-AF65-F5344CB8AC3E}">
        <p14:creationId xmlns:p14="http://schemas.microsoft.com/office/powerpoint/2010/main" val="189895477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 name="组合 1"/>
          <p:cNvGrpSpPr/>
          <p:nvPr/>
        </p:nvGrpSpPr>
        <p:grpSpPr bwMode="auto">
          <a:xfrm>
            <a:off x="764672" y="1265050"/>
            <a:ext cx="10436728" cy="5159217"/>
            <a:chOff x="1692474" y="819980"/>
            <a:chExt cx="7624275" cy="3768787"/>
          </a:xfrm>
        </p:grpSpPr>
        <p:grpSp>
          <p:nvGrpSpPr>
            <p:cNvPr id="11" name="组合 303"/>
            <p:cNvGrpSpPr/>
            <p:nvPr/>
          </p:nvGrpSpPr>
          <p:grpSpPr bwMode="auto">
            <a:xfrm rot="-5400000">
              <a:off x="3620218" y="-1107764"/>
              <a:ext cx="3768787" cy="7624275"/>
              <a:chOff x="5863698" y="873284"/>
              <a:chExt cx="3977251" cy="8047079"/>
            </a:xfrm>
          </p:grpSpPr>
          <p:sp>
            <p:nvSpPr>
              <p:cNvPr id="19" name="圆角矩形 304"/>
              <p:cNvSpPr/>
              <p:nvPr/>
            </p:nvSpPr>
            <p:spPr>
              <a:xfrm>
                <a:off x="5863698" y="955766"/>
                <a:ext cx="3977251" cy="7964597"/>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8100000" scaled="0"/>
                <a:tileRect/>
              </a:gradFill>
              <a:ln w="22225" cap="flat" cmpd="sng" algn="ctr">
                <a:gradFill flip="none" rotWithShape="1">
                  <a:gsLst>
                    <a:gs pos="0">
                      <a:sysClr val="window" lastClr="FFFFFF">
                        <a:lumMod val="65000"/>
                      </a:sysClr>
                    </a:gs>
                    <a:gs pos="100000">
                      <a:sysClr val="windowText" lastClr="000000">
                        <a:lumMod val="85000"/>
                        <a:lumOff val="15000"/>
                      </a:sysClr>
                    </a:gs>
                  </a:gsLst>
                  <a:lin ang="8100000" scaled="0"/>
                  <a:tileRect/>
                </a:gradFill>
                <a:prstDash val="solid"/>
                <a:miter lim="800000"/>
              </a:ln>
              <a:effectLst>
                <a:outerShdw blurRad="139700" dist="762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20" name="圆角矩形 305"/>
              <p:cNvSpPr/>
              <p:nvPr/>
            </p:nvSpPr>
            <p:spPr>
              <a:xfrm>
                <a:off x="6019503" y="1143060"/>
                <a:ext cx="3665638" cy="7669592"/>
              </a:xfrm>
              <a:prstGeom prst="roundRect">
                <a:avLst>
                  <a:gd name="adj" fmla="val 0"/>
                </a:avLst>
              </a:prstGeom>
              <a:solidFill>
                <a:sysClr val="window" lastClr="FFFFFF">
                  <a:lumMod val="95000"/>
                </a:sysClr>
              </a:solidFill>
              <a:ln w="25400" cap="flat" cmpd="sng" algn="ctr">
                <a:noFill/>
                <a:prstDash val="solid"/>
                <a:miter lim="800000"/>
              </a:ln>
              <a:effectLst>
                <a:outerShdw blurRad="177800" dist="88900" dir="2700000" algn="tl" rotWithShape="0">
                  <a:prstClr val="black">
                    <a:alpha val="5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nvGrpSpPr>
              <p:cNvPr id="21" name="组合 306"/>
              <p:cNvGrpSpPr/>
              <p:nvPr/>
            </p:nvGrpSpPr>
            <p:grpSpPr bwMode="auto">
              <a:xfrm>
                <a:off x="6109405" y="1233420"/>
                <a:ext cx="3485833" cy="234632"/>
                <a:chOff x="2149635" y="1165383"/>
                <a:chExt cx="3485831" cy="234634"/>
              </a:xfrm>
            </p:grpSpPr>
            <p:grpSp>
              <p:nvGrpSpPr>
                <p:cNvPr id="52" name="组合 337"/>
                <p:cNvGrpSpPr/>
                <p:nvPr/>
              </p:nvGrpSpPr>
              <p:grpSpPr bwMode="auto">
                <a:xfrm>
                  <a:off x="2149635" y="1165385"/>
                  <a:ext cx="234632" cy="234632"/>
                  <a:chOff x="2483014" y="1114427"/>
                  <a:chExt cx="209550" cy="209550"/>
                </a:xfrm>
              </p:grpSpPr>
              <p:sp>
                <p:nvSpPr>
                  <p:cNvPr id="80" name="椭圆 79"/>
                  <p:cNvSpPr/>
                  <p:nvPr/>
                </p:nvSpPr>
                <p:spPr>
                  <a:xfrm>
                    <a:off x="2483520"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81" name="椭圆 80"/>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3" name="组合 338"/>
                <p:cNvGrpSpPr/>
                <p:nvPr/>
              </p:nvGrpSpPr>
              <p:grpSpPr bwMode="auto">
                <a:xfrm>
                  <a:off x="2510880" y="1165385"/>
                  <a:ext cx="234632" cy="234632"/>
                  <a:chOff x="2483014" y="1114427"/>
                  <a:chExt cx="209550" cy="209550"/>
                </a:xfrm>
              </p:grpSpPr>
              <p:sp>
                <p:nvSpPr>
                  <p:cNvPr id="78" name="椭圆 77"/>
                  <p:cNvSpPr/>
                  <p:nvPr/>
                </p:nvSpPr>
                <p:spPr>
                  <a:xfrm>
                    <a:off x="2490065"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9" name="椭圆 78"/>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4" name="组合 339"/>
                <p:cNvGrpSpPr/>
                <p:nvPr/>
              </p:nvGrpSpPr>
              <p:grpSpPr bwMode="auto">
                <a:xfrm>
                  <a:off x="2872124" y="1165385"/>
                  <a:ext cx="234632" cy="234632"/>
                  <a:chOff x="2483014" y="1114427"/>
                  <a:chExt cx="209550" cy="209550"/>
                </a:xfrm>
              </p:grpSpPr>
              <p:sp>
                <p:nvSpPr>
                  <p:cNvPr id="76" name="椭圆 75"/>
                  <p:cNvSpPr/>
                  <p:nvPr/>
                </p:nvSpPr>
                <p:spPr>
                  <a:xfrm>
                    <a:off x="2483146"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7" name="椭圆 76"/>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5" name="组合 340"/>
                <p:cNvGrpSpPr/>
                <p:nvPr/>
              </p:nvGrpSpPr>
              <p:grpSpPr bwMode="auto">
                <a:xfrm>
                  <a:off x="3233369" y="1165385"/>
                  <a:ext cx="234632" cy="234632"/>
                  <a:chOff x="2483014" y="1114427"/>
                  <a:chExt cx="209550" cy="209550"/>
                </a:xfrm>
              </p:grpSpPr>
              <p:sp>
                <p:nvSpPr>
                  <p:cNvPr id="74" name="椭圆 73"/>
                  <p:cNvSpPr/>
                  <p:nvPr/>
                </p:nvSpPr>
                <p:spPr>
                  <a:xfrm>
                    <a:off x="2483707"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5" name="椭圆 74"/>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6" name="组合 341"/>
                <p:cNvGrpSpPr/>
                <p:nvPr/>
              </p:nvGrpSpPr>
              <p:grpSpPr bwMode="auto">
                <a:xfrm>
                  <a:off x="3594615" y="1165383"/>
                  <a:ext cx="234632" cy="234632"/>
                  <a:chOff x="2483014" y="1114427"/>
                  <a:chExt cx="209550" cy="209550"/>
                </a:xfrm>
              </p:grpSpPr>
              <p:sp>
                <p:nvSpPr>
                  <p:cNvPr id="72" name="椭圆 71"/>
                  <p:cNvSpPr/>
                  <p:nvPr/>
                </p:nvSpPr>
                <p:spPr>
                  <a:xfrm>
                    <a:off x="2482770" y="1114537"/>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3" name="椭圆 72"/>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7" name="组合 342"/>
                <p:cNvGrpSpPr/>
                <p:nvPr/>
              </p:nvGrpSpPr>
              <p:grpSpPr bwMode="auto">
                <a:xfrm>
                  <a:off x="3955858" y="1165384"/>
                  <a:ext cx="234632" cy="234632"/>
                  <a:chOff x="2483014" y="1114427"/>
                  <a:chExt cx="209550" cy="209550"/>
                </a:xfrm>
              </p:grpSpPr>
              <p:sp>
                <p:nvSpPr>
                  <p:cNvPr id="70" name="椭圆 69"/>
                  <p:cNvSpPr/>
                  <p:nvPr/>
                </p:nvSpPr>
                <p:spPr>
                  <a:xfrm>
                    <a:off x="2483332"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1" name="椭圆 70"/>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8" name="组合 343"/>
                <p:cNvGrpSpPr/>
                <p:nvPr/>
              </p:nvGrpSpPr>
              <p:grpSpPr bwMode="auto">
                <a:xfrm>
                  <a:off x="4317103" y="1165384"/>
                  <a:ext cx="234632" cy="234632"/>
                  <a:chOff x="2483014" y="1114427"/>
                  <a:chExt cx="209550" cy="209550"/>
                </a:xfrm>
              </p:grpSpPr>
              <p:sp>
                <p:nvSpPr>
                  <p:cNvPr id="68" name="椭圆 67"/>
                  <p:cNvSpPr/>
                  <p:nvPr/>
                </p:nvSpPr>
                <p:spPr>
                  <a:xfrm>
                    <a:off x="2482397"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9" name="椭圆 68"/>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9" name="组合 344"/>
                <p:cNvGrpSpPr/>
                <p:nvPr/>
              </p:nvGrpSpPr>
              <p:grpSpPr bwMode="auto">
                <a:xfrm>
                  <a:off x="4678347" y="1165384"/>
                  <a:ext cx="234632" cy="234632"/>
                  <a:chOff x="2483014" y="1114427"/>
                  <a:chExt cx="209550" cy="209550"/>
                </a:xfrm>
              </p:grpSpPr>
              <p:sp>
                <p:nvSpPr>
                  <p:cNvPr id="66" name="椭圆 65"/>
                  <p:cNvSpPr/>
                  <p:nvPr/>
                </p:nvSpPr>
                <p:spPr>
                  <a:xfrm>
                    <a:off x="248295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7" name="椭圆 66"/>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60" name="组合 345"/>
                <p:cNvGrpSpPr/>
                <p:nvPr/>
              </p:nvGrpSpPr>
              <p:grpSpPr bwMode="auto">
                <a:xfrm>
                  <a:off x="5039590" y="1165384"/>
                  <a:ext cx="234632" cy="234632"/>
                  <a:chOff x="2483014" y="1114427"/>
                  <a:chExt cx="209550" cy="209550"/>
                </a:xfrm>
              </p:grpSpPr>
              <p:sp>
                <p:nvSpPr>
                  <p:cNvPr id="64" name="椭圆 63"/>
                  <p:cNvSpPr/>
                  <p:nvPr/>
                </p:nvSpPr>
                <p:spPr>
                  <a:xfrm>
                    <a:off x="247603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5" name="椭圆 64"/>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61" name="组合 346"/>
                <p:cNvGrpSpPr/>
                <p:nvPr/>
              </p:nvGrpSpPr>
              <p:grpSpPr bwMode="auto">
                <a:xfrm>
                  <a:off x="5400834" y="1165384"/>
                  <a:ext cx="234632" cy="234632"/>
                  <a:chOff x="2483014" y="1114427"/>
                  <a:chExt cx="209550" cy="209550"/>
                </a:xfrm>
              </p:grpSpPr>
              <p:sp>
                <p:nvSpPr>
                  <p:cNvPr id="62" name="椭圆 61"/>
                  <p:cNvSpPr/>
                  <p:nvPr/>
                </p:nvSpPr>
                <p:spPr>
                  <a:xfrm>
                    <a:off x="2482585"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3" name="椭圆 62"/>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grpSp>
            <p:nvGrpSpPr>
              <p:cNvPr id="22" name="组合 307"/>
              <p:cNvGrpSpPr/>
              <p:nvPr/>
            </p:nvGrpSpPr>
            <p:grpSpPr bwMode="auto">
              <a:xfrm>
                <a:off x="6169861" y="873285"/>
                <a:ext cx="94671" cy="485002"/>
                <a:chOff x="2244455" y="772894"/>
                <a:chExt cx="94658" cy="485003"/>
              </a:xfrm>
            </p:grpSpPr>
            <p:sp>
              <p:nvSpPr>
                <p:cNvPr id="50" name="圆角矩形 335"/>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51" name="圆角矩形 33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3" name="组合 308"/>
              <p:cNvGrpSpPr/>
              <p:nvPr/>
            </p:nvGrpSpPr>
            <p:grpSpPr bwMode="auto">
              <a:xfrm>
                <a:off x="6532517" y="873285"/>
                <a:ext cx="94671" cy="485002"/>
                <a:chOff x="2244455" y="772894"/>
                <a:chExt cx="94658" cy="485003"/>
              </a:xfrm>
            </p:grpSpPr>
            <p:sp>
              <p:nvSpPr>
                <p:cNvPr id="48" name="圆角矩形 333"/>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9" name="圆角矩形 33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4" name="组合 309"/>
              <p:cNvGrpSpPr/>
              <p:nvPr/>
            </p:nvGrpSpPr>
            <p:grpSpPr bwMode="auto">
              <a:xfrm>
                <a:off x="6895173" y="873285"/>
                <a:ext cx="94671" cy="485002"/>
                <a:chOff x="2244455" y="772894"/>
                <a:chExt cx="94658" cy="485003"/>
              </a:xfrm>
            </p:grpSpPr>
            <p:sp>
              <p:nvSpPr>
                <p:cNvPr id="46" name="圆角矩形 331"/>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7" name="圆角矩形 33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5" name="组合 310"/>
              <p:cNvGrpSpPr/>
              <p:nvPr/>
            </p:nvGrpSpPr>
            <p:grpSpPr bwMode="auto">
              <a:xfrm>
                <a:off x="7257828" y="873285"/>
                <a:ext cx="94671" cy="485002"/>
                <a:chOff x="2244455" y="772894"/>
                <a:chExt cx="94658" cy="485003"/>
              </a:xfrm>
            </p:grpSpPr>
            <p:sp>
              <p:nvSpPr>
                <p:cNvPr id="44" name="圆角矩形 329"/>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5" name="圆角矩形 33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6" name="组合 311"/>
              <p:cNvGrpSpPr/>
              <p:nvPr/>
            </p:nvGrpSpPr>
            <p:grpSpPr bwMode="auto">
              <a:xfrm>
                <a:off x="7620483" y="873285"/>
                <a:ext cx="94671" cy="485002"/>
                <a:chOff x="2244455" y="772894"/>
                <a:chExt cx="94658" cy="485003"/>
              </a:xfrm>
            </p:grpSpPr>
            <p:sp>
              <p:nvSpPr>
                <p:cNvPr id="42" name="圆角矩形 327"/>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3" name="圆角矩形 32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7" name="组合 312"/>
              <p:cNvGrpSpPr/>
              <p:nvPr/>
            </p:nvGrpSpPr>
            <p:grpSpPr bwMode="auto">
              <a:xfrm>
                <a:off x="7983141" y="873285"/>
                <a:ext cx="94671" cy="485002"/>
                <a:chOff x="2244455" y="772894"/>
                <a:chExt cx="94658" cy="485003"/>
              </a:xfrm>
            </p:grpSpPr>
            <p:sp>
              <p:nvSpPr>
                <p:cNvPr id="40" name="圆角矩形 325"/>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1" name="圆角矩形 32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8" name="组合 313"/>
              <p:cNvGrpSpPr/>
              <p:nvPr/>
            </p:nvGrpSpPr>
            <p:grpSpPr bwMode="auto">
              <a:xfrm>
                <a:off x="8345797" y="873284"/>
                <a:ext cx="94671" cy="485002"/>
                <a:chOff x="2244455" y="772894"/>
                <a:chExt cx="94658" cy="485003"/>
              </a:xfrm>
            </p:grpSpPr>
            <p:sp>
              <p:nvSpPr>
                <p:cNvPr id="38" name="圆角矩形 323"/>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9" name="圆角矩形 32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9" name="组合 314"/>
              <p:cNvGrpSpPr/>
              <p:nvPr/>
            </p:nvGrpSpPr>
            <p:grpSpPr bwMode="auto">
              <a:xfrm>
                <a:off x="8708451" y="873285"/>
                <a:ext cx="94671" cy="485002"/>
                <a:chOff x="2244455" y="772894"/>
                <a:chExt cx="94658" cy="485003"/>
              </a:xfrm>
            </p:grpSpPr>
            <p:sp>
              <p:nvSpPr>
                <p:cNvPr id="36" name="圆角矩形 321"/>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7" name="圆角矩形 32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30" name="组合 315"/>
              <p:cNvGrpSpPr/>
              <p:nvPr/>
            </p:nvGrpSpPr>
            <p:grpSpPr bwMode="auto">
              <a:xfrm>
                <a:off x="9071105" y="873285"/>
                <a:ext cx="94671" cy="485002"/>
                <a:chOff x="2244455" y="772894"/>
                <a:chExt cx="94658" cy="485003"/>
              </a:xfrm>
            </p:grpSpPr>
            <p:sp>
              <p:nvSpPr>
                <p:cNvPr id="34" name="圆角矩形 319"/>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5" name="圆角矩形 32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31" name="组合 316"/>
              <p:cNvGrpSpPr/>
              <p:nvPr/>
            </p:nvGrpSpPr>
            <p:grpSpPr bwMode="auto">
              <a:xfrm>
                <a:off x="9433759" y="873285"/>
                <a:ext cx="94671" cy="485002"/>
                <a:chOff x="2244455" y="772894"/>
                <a:chExt cx="94658" cy="485003"/>
              </a:xfrm>
            </p:grpSpPr>
            <p:sp>
              <p:nvSpPr>
                <p:cNvPr id="32" name="圆角矩形 317"/>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3" name="圆角矩形 31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sp>
          <p:nvSpPr>
            <p:cNvPr id="12" name="矩形 11"/>
            <p:cNvSpPr/>
            <p:nvPr/>
          </p:nvSpPr>
          <p:spPr>
            <a:xfrm>
              <a:off x="9078465" y="967620"/>
              <a:ext cx="142883" cy="666761"/>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4" name="矩形 13"/>
            <p:cNvSpPr/>
            <p:nvPr/>
          </p:nvSpPr>
          <p:spPr>
            <a:xfrm>
              <a:off x="9078465" y="1634381"/>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6" name="矩形 15"/>
            <p:cNvSpPr/>
            <p:nvPr/>
          </p:nvSpPr>
          <p:spPr>
            <a:xfrm>
              <a:off x="9078465" y="2340830"/>
              <a:ext cx="142883" cy="709625"/>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7" name="矩形 16"/>
            <p:cNvSpPr/>
            <p:nvPr/>
          </p:nvSpPr>
          <p:spPr>
            <a:xfrm>
              <a:off x="9078465" y="3050455"/>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8" name="矩形 17"/>
            <p:cNvSpPr/>
            <p:nvPr/>
          </p:nvSpPr>
          <p:spPr>
            <a:xfrm>
              <a:off x="9078465" y="3758491"/>
              <a:ext cx="142883" cy="682636"/>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sp>
        <p:nvSpPr>
          <p:cNvPr id="36868" name="文本框 1"/>
          <p:cNvSpPr txBox="1">
            <a:spLocks noChangeArrowheads="1"/>
          </p:cNvSpPr>
          <p:nvPr/>
        </p:nvSpPr>
        <p:spPr bwMode="auto">
          <a:xfrm>
            <a:off x="1618132" y="2311986"/>
            <a:ext cx="8956675" cy="304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dirty="0">
                <a:latin typeface="+mn-ea"/>
                <a:ea typeface="+mn-ea"/>
              </a:rPr>
              <a:t>马克思丝毫不想制造乌托邦，不想凭空猜测无法知道的事情。马克思提出共产主义的问题，正像一个自然科学家已经知道某一新的生物变种是怎样产生以及朝着哪个方向演变才提出该生物变种的发展问题一样。</a:t>
            </a:r>
          </a:p>
          <a:p>
            <a:pPr algn="r" eaLnBrk="1" hangingPunct="1">
              <a:lnSpc>
                <a:spcPct val="150000"/>
              </a:lnSpc>
              <a:spcBef>
                <a:spcPts val="1400"/>
              </a:spcBef>
              <a:buFont typeface="Arial" panose="020B0604020202020204" pitchFamily="34" charset="0"/>
              <a:buNone/>
            </a:pPr>
            <a:r>
              <a:rPr lang="zh-CN" altLang="en-US" sz="2400" dirty="0">
                <a:latin typeface="+mn-ea"/>
                <a:ea typeface="+mn-ea"/>
              </a:rPr>
              <a:t>                                                 </a:t>
            </a:r>
            <a:r>
              <a:rPr lang="en-US" altLang="zh-CN" sz="2400" dirty="0">
                <a:latin typeface="+mn-ea"/>
                <a:ea typeface="+mn-ea"/>
              </a:rPr>
              <a:t>——</a:t>
            </a:r>
            <a:r>
              <a:rPr lang="zh-CN" altLang="en-US" sz="2400" dirty="0">
                <a:latin typeface="+mn-ea"/>
                <a:ea typeface="+mn-ea"/>
              </a:rPr>
              <a:t>列宁：《国家与革命》</a:t>
            </a:r>
          </a:p>
        </p:txBody>
      </p:sp>
      <p:sp>
        <p:nvSpPr>
          <p:cNvPr id="9" name="文本框 8"/>
          <p:cNvSpPr txBox="1"/>
          <p:nvPr/>
        </p:nvSpPr>
        <p:spPr>
          <a:xfrm>
            <a:off x="70582" y="255047"/>
            <a:ext cx="7017458"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一、预见未来社会的方法论原则</a:t>
            </a:r>
            <a:endParaRPr lang="zh-CN" altLang="en-US" sz="3000" b="1" dirty="0">
              <a:solidFill>
                <a:schemeClr val="bg1"/>
              </a:solidFill>
              <a:latin typeface="微软雅黑" panose="020B0503020204020204" pitchFamily="34" charset="-122"/>
            </a:endParaRP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email"/>
          <a:srcRect/>
          <a:stretch>
            <a:fillRect/>
          </a:stretch>
        </p:blipFill>
        <p:spPr>
          <a:xfrm rot="17730546">
            <a:off x="-89437" y="1736962"/>
            <a:ext cx="3783756" cy="423569"/>
          </a:xfrm>
          <a:prstGeom prst="rect">
            <a:avLst/>
          </a:prstGeom>
        </p:spPr>
      </p:pic>
      <p:grpSp>
        <p:nvGrpSpPr>
          <p:cNvPr id="15" name="组合 14"/>
          <p:cNvGrpSpPr/>
          <p:nvPr/>
        </p:nvGrpSpPr>
        <p:grpSpPr>
          <a:xfrm>
            <a:off x="0" y="859950"/>
            <a:ext cx="2450640" cy="1575797"/>
            <a:chOff x="0" y="859950"/>
            <a:chExt cx="2450640" cy="1575797"/>
          </a:xfrm>
        </p:grpSpPr>
        <p:sp>
          <p:nvSpPr>
            <p:cNvPr id="18" name="任意多边形: 形状 17"/>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9" name="矩形 18"/>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pic>
        <p:nvPicPr>
          <p:cNvPr id="24" name="图片 23"/>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a:fillRect/>
          </a:stretch>
        </p:blipFill>
        <p:spPr>
          <a:xfrm>
            <a:off x="295012" y="755634"/>
            <a:ext cx="1522440" cy="1575798"/>
          </a:xfrm>
          <a:prstGeom prst="rect">
            <a:avLst/>
          </a:prstGeom>
        </p:spPr>
      </p:pic>
      <p:sp>
        <p:nvSpPr>
          <p:cNvPr id="7" name="任意多边形: 形状 6"/>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6" name="任意多边形: 形状 15"/>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3" name="任意多边形: 形状 12"/>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20" name="任意多边形: 形状 19"/>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pic>
        <p:nvPicPr>
          <p:cNvPr id="22" name="图片 21"/>
          <p:cNvPicPr>
            <a:picLocks noChangeAspect="1"/>
          </p:cNvPicPr>
          <p:nvPr/>
        </p:nvPicPr>
        <p:blipFill rotWithShape="1">
          <a:blip r:embed="rId7" cstate="email"/>
          <a:srcRect/>
          <a:stretch>
            <a:fillRect/>
          </a:stretch>
        </p:blipFill>
        <p:spPr>
          <a:xfrm rot="18308133">
            <a:off x="3366636" y="2813448"/>
            <a:ext cx="6416416" cy="423569"/>
          </a:xfrm>
          <a:prstGeom prst="rect">
            <a:avLst/>
          </a:prstGeom>
        </p:spPr>
      </p:pic>
      <p:sp>
        <p:nvSpPr>
          <p:cNvPr id="28" name="文本框 27"/>
          <p:cNvSpPr txBox="1"/>
          <p:nvPr/>
        </p:nvSpPr>
        <p:spPr>
          <a:xfrm>
            <a:off x="-386989" y="2737179"/>
            <a:ext cx="7130689" cy="1790042"/>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en-US" altLang="zh-CN"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rPr>
              <a:t>《</a:t>
            </a: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rPr>
              <a:t>资本论</a:t>
            </a:r>
            <a:r>
              <a:rPr lang="en-US" altLang="zh-CN"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rPr>
              <a:t>》</a:t>
            </a: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rPr>
              <a:t>诞生</a:t>
            </a:r>
            <a:r>
              <a:rPr lang="en-US" altLang="zh-CN"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mj-lt"/>
                <a:ea typeface="微软雅黑" panose="020B0503020204020204" pitchFamily="34" charset="-122"/>
                <a:sym typeface="inpin heiti" panose="00000500000000000000" pitchFamily="2" charset="-122"/>
              </a:rPr>
              <a:t>150</a:t>
            </a: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rPr>
              <a:t>余年</a:t>
            </a:r>
            <a:endParaRPr lang="en-US" altLang="zh-CN"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endParaRPr>
          </a:p>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rPr>
              <a:t>持续影响世界</a:t>
            </a:r>
            <a:endPar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pic>
        <p:nvPicPr>
          <p:cNvPr id="14" name="图片 13">
            <a:hlinkClick r:id="rId8" action="ppaction://hlinkfile"/>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t="43229" b="7782"/>
          <a:stretch>
            <a:fillRect/>
          </a:stretch>
        </p:blipFill>
        <p:spPr>
          <a:xfrm>
            <a:off x="0" y="0"/>
            <a:ext cx="12192000" cy="3732993"/>
          </a:xfrm>
          <a:prstGeom prst="rect">
            <a:avLst/>
          </a:prstGeom>
        </p:spPr>
      </p:pic>
      <p:sp>
        <p:nvSpPr>
          <p:cNvPr id="5" name="矩形"/>
          <p:cNvSpPr/>
          <p:nvPr/>
        </p:nvSpPr>
        <p:spPr>
          <a:xfrm>
            <a:off x="8423101" y="0"/>
            <a:ext cx="2462029" cy="327977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正文宋楷" panose="00000500000000000000" charset="-122"/>
            </a:endParaRPr>
          </a:p>
        </p:txBody>
      </p:sp>
      <p:sp>
        <p:nvSpPr>
          <p:cNvPr id="37" name="文本"/>
          <p:cNvSpPr/>
          <p:nvPr/>
        </p:nvSpPr>
        <p:spPr>
          <a:xfrm>
            <a:off x="767862" y="4190753"/>
            <a:ext cx="10865338" cy="2306955"/>
          </a:xfrm>
          <a:prstGeom prst="rect">
            <a:avLst/>
          </a:prstGeom>
        </p:spPr>
        <p:txBody>
          <a:bodyPr wrap="square">
            <a:spAutoFit/>
          </a:bodyPr>
          <a:lstStyle/>
          <a:p>
            <a:pPr marL="0" marR="0" lvl="0" indent="720725" algn="just" defTabSz="914400" rtl="0" eaLnBrk="1" fontAlgn="auto" latinLnBrk="0" hangingPunct="1">
              <a:lnSpc>
                <a:spcPct val="150000"/>
              </a:lnSpc>
              <a:spcBef>
                <a:spcPts val="0"/>
              </a:spcBef>
              <a:spcAft>
                <a:spcPts val="0"/>
              </a:spcAft>
              <a:buClrTx/>
              <a:buSzTx/>
              <a:buFontTx/>
              <a:buNone/>
              <a:defRPr/>
            </a:pPr>
            <a:r>
              <a:rPr kumimoji="0" sz="2400" b="1" i="0" u="none" strike="noStrike" kern="1200" cap="none" spc="25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mn-cs"/>
                <a:sym typeface="字魂正文宋楷" panose="00000500000000000000" charset="-122"/>
              </a:rPr>
              <a:t>学习和掌握预见未来社会的科学方法论原则，把握共产主义社会的基本特征，深刻认识实现共产主义的历史必然性和长期性，把握共产主义远大理想与中国特色社会主义共同理想的辩证关系，坚定理想信念，积极投身新时代中国特色社会主义事业。</a:t>
            </a:r>
          </a:p>
        </p:txBody>
      </p:sp>
      <p:sp>
        <p:nvSpPr>
          <p:cNvPr id="47" name="矩形"/>
          <p:cNvSpPr/>
          <p:nvPr/>
        </p:nvSpPr>
        <p:spPr>
          <a:xfrm>
            <a:off x="8423101" y="3239383"/>
            <a:ext cx="2462029" cy="180000"/>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正文宋楷" panose="00000500000000000000" charset="-122"/>
            </a:endParaRPr>
          </a:p>
        </p:txBody>
      </p:sp>
      <p:sp>
        <p:nvSpPr>
          <p:cNvPr id="23" name="矩形"/>
          <p:cNvSpPr/>
          <p:nvPr/>
        </p:nvSpPr>
        <p:spPr>
          <a:xfrm>
            <a:off x="-600" y="3721071"/>
            <a:ext cx="12193200" cy="108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正文宋楷" panose="00000500000000000000" charset="-122"/>
            </a:endParaRPr>
          </a:p>
        </p:txBody>
      </p:sp>
      <p:sp>
        <p:nvSpPr>
          <p:cNvPr id="22" name="标题"/>
          <p:cNvSpPr txBox="1">
            <a:spLocks noChangeArrowheads="1"/>
          </p:cNvSpPr>
          <p:nvPr/>
        </p:nvSpPr>
        <p:spPr bwMode="auto">
          <a:xfrm>
            <a:off x="8773498" y="567171"/>
            <a:ext cx="1761233" cy="2214452"/>
          </a:xfrm>
          <a:prstGeom prst="rect">
            <a:avLst/>
          </a:prstGeom>
          <a:noFill/>
          <a:ln>
            <a:noFill/>
          </a:ln>
        </p:spPr>
        <p:txBody>
          <a:bodyPr wrap="none" lIns="144000" rIns="0"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20000"/>
              </a:lnSpc>
              <a:spcBef>
                <a:spcPts val="0"/>
              </a:spcBef>
              <a:spcAft>
                <a:spcPts val="0"/>
              </a:spcAft>
              <a:buClrTx/>
              <a:buSzTx/>
              <a:buFontTx/>
              <a:buNone/>
              <a:defRPr/>
            </a:pPr>
            <a:r>
              <a:rPr kumimoji="0" lang="zh-CN" altLang="en-US"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正文宋楷" panose="00000500000000000000" charset="-122"/>
              </a:rPr>
              <a:t>学习</a:t>
            </a:r>
            <a:endParaRPr kumimoji="0" lang="en-US" altLang="zh-CN"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正文宋楷" panose="00000500000000000000" charset="-122"/>
            </a:endParaRPr>
          </a:p>
          <a:p>
            <a:pPr marL="0" marR="0" lvl="0" indent="0" algn="ctr" defTabSz="914400" rtl="0" eaLnBrk="0" fontAlgn="auto" latinLnBrk="0" hangingPunct="0">
              <a:lnSpc>
                <a:spcPct val="120000"/>
              </a:lnSpc>
              <a:spcBef>
                <a:spcPts val="0"/>
              </a:spcBef>
              <a:spcAft>
                <a:spcPts val="0"/>
              </a:spcAft>
              <a:buClrTx/>
              <a:buSzTx/>
              <a:buFontTx/>
              <a:buNone/>
              <a:defRPr/>
            </a:pPr>
            <a:r>
              <a:rPr kumimoji="0" lang="zh-CN" altLang="en-US"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正文宋楷" panose="00000500000000000000" charset="-122"/>
              </a:rPr>
              <a:t>目标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outVertical)">
                                      <p:cBhvr>
                                        <p:cTn id="19" dur="500"/>
                                        <p:tgtEl>
                                          <p:spTgt spid="22"/>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47"/>
                                        </p:tgtEl>
                                        <p:attrNameLst>
                                          <p:attrName>style.visibility</p:attrName>
                                        </p:attrNameLst>
                                      </p:cBhvr>
                                      <p:to>
                                        <p:strVal val="visible"/>
                                      </p:to>
                                    </p:set>
                                    <p:animEffect transition="in" filter="barn(outVertical)">
                                      <p:cBhvr>
                                        <p:cTn id="22" dur="500"/>
                                        <p:tgtEl>
                                          <p:spTgt spid="4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47" grpId="0" animBg="1"/>
      <p:bldP spid="23"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一、预见未来社会的方法论原则</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538755" y="3487270"/>
            <a:ext cx="2451413" cy="1134413"/>
          </a:xfrm>
          <a:prstGeom prst="rect">
            <a:avLst/>
          </a:prstGeom>
          <a:noFill/>
        </p:spPr>
        <p:txBody>
          <a:bodyPr wrap="square" rtlCol="0">
            <a:spAutoFit/>
          </a:bodyPr>
          <a:lstStyle/>
          <a:p>
            <a:pPr algn="just">
              <a:lnSpc>
                <a:spcPct val="150000"/>
              </a:lnSpc>
            </a:pPr>
            <a:r>
              <a:rPr lang="zh-CN" altLang="en-US" sz="2400" dirty="0"/>
              <a:t>揭示了资本主义社会弊端的根源</a:t>
            </a:r>
          </a:p>
        </p:txBody>
      </p:sp>
      <p:sp>
        <p:nvSpPr>
          <p:cNvPr id="6" name="文本框 5"/>
          <p:cNvSpPr txBox="1"/>
          <p:nvPr/>
        </p:nvSpPr>
        <p:spPr>
          <a:xfrm>
            <a:off x="5327500" y="5396439"/>
            <a:ext cx="3048601" cy="1134413"/>
          </a:xfrm>
          <a:prstGeom prst="rect">
            <a:avLst/>
          </a:prstGeom>
          <a:noFill/>
        </p:spPr>
        <p:txBody>
          <a:bodyPr wrap="square" rtlCol="0">
            <a:spAutoFit/>
          </a:bodyPr>
          <a:lstStyle>
            <a:defPPr>
              <a:defRPr lang="zh-CN"/>
            </a:defPPr>
            <a:lvl1pPr algn="just">
              <a:lnSpc>
                <a:spcPct val="150000"/>
              </a:lnSpc>
              <a:defRPr sz="2400"/>
            </a:lvl1pPr>
          </a:lstStyle>
          <a:p>
            <a:r>
              <a:rPr lang="zh-CN" altLang="en-US" dirty="0"/>
              <a:t>揭示出资本主义发展中自我否定的力量</a:t>
            </a:r>
          </a:p>
        </p:txBody>
      </p:sp>
      <p:sp>
        <p:nvSpPr>
          <p:cNvPr id="7" name="文本框 6"/>
          <p:cNvSpPr txBox="1"/>
          <p:nvPr/>
        </p:nvSpPr>
        <p:spPr>
          <a:xfrm>
            <a:off x="6963737" y="2761831"/>
            <a:ext cx="3361363" cy="1134413"/>
          </a:xfrm>
          <a:prstGeom prst="rect">
            <a:avLst/>
          </a:prstGeom>
          <a:noFill/>
        </p:spPr>
        <p:txBody>
          <a:bodyPr wrap="square" rtlCol="0">
            <a:spAutoFit/>
          </a:bodyPr>
          <a:lstStyle>
            <a:defPPr>
              <a:defRPr lang="zh-CN"/>
            </a:defPPr>
            <a:lvl1pPr algn="just">
              <a:lnSpc>
                <a:spcPct val="150000"/>
              </a:lnSpc>
              <a:defRPr sz="2400"/>
            </a:lvl1pPr>
          </a:lstStyle>
          <a:p>
            <a:r>
              <a:rPr lang="zh-CN" altLang="en-US" dirty="0"/>
              <a:t>发现资本主义矛盾运动中孕育着的新社会因素</a:t>
            </a:r>
          </a:p>
        </p:txBody>
      </p:sp>
      <p:sp>
        <p:nvSpPr>
          <p:cNvPr id="8" name="文本框 7"/>
          <p:cNvSpPr txBox="1"/>
          <p:nvPr/>
        </p:nvSpPr>
        <p:spPr>
          <a:xfrm>
            <a:off x="9095940" y="5065528"/>
            <a:ext cx="2586769" cy="1134413"/>
          </a:xfrm>
          <a:prstGeom prst="rect">
            <a:avLst/>
          </a:prstGeom>
          <a:noFill/>
        </p:spPr>
        <p:txBody>
          <a:bodyPr wrap="square" rtlCol="0">
            <a:spAutoFit/>
          </a:bodyPr>
          <a:lstStyle>
            <a:defPPr>
              <a:defRPr lang="zh-CN"/>
            </a:defPPr>
            <a:lvl1pPr algn="just">
              <a:lnSpc>
                <a:spcPct val="150000"/>
              </a:lnSpc>
              <a:defRPr sz="2400"/>
            </a:lvl1pPr>
          </a:lstStyle>
          <a:p>
            <a:r>
              <a:rPr lang="zh-CN" altLang="en-US" dirty="0"/>
              <a:t>作出对未来社会特点的预见</a:t>
            </a:r>
          </a:p>
        </p:txBody>
      </p:sp>
      <p:cxnSp>
        <p:nvCxnSpPr>
          <p:cNvPr id="18" name="Straight Connector 23"/>
          <p:cNvCxnSpPr/>
          <p:nvPr/>
        </p:nvCxnSpPr>
        <p:spPr>
          <a:xfrm>
            <a:off x="3252466" y="4406788"/>
            <a:ext cx="0" cy="1378040"/>
          </a:xfrm>
          <a:prstGeom prst="line">
            <a:avLst/>
          </a:prstGeom>
          <a:noFill/>
          <a:ln w="28575" cap="flat" cmpd="sng" algn="ctr">
            <a:solidFill>
              <a:srgbClr val="F8F4E9">
                <a:lumMod val="75000"/>
              </a:srgbClr>
            </a:solidFill>
            <a:prstDash val="dash"/>
            <a:miter lim="800000"/>
          </a:ln>
          <a:effectLst/>
        </p:spPr>
      </p:cxnSp>
      <p:cxnSp>
        <p:nvCxnSpPr>
          <p:cNvPr id="19" name="Straight Connector 24"/>
          <p:cNvCxnSpPr/>
          <p:nvPr/>
        </p:nvCxnSpPr>
        <p:spPr>
          <a:xfrm>
            <a:off x="3252466" y="5784828"/>
            <a:ext cx="1558343" cy="0"/>
          </a:xfrm>
          <a:prstGeom prst="line">
            <a:avLst/>
          </a:prstGeom>
          <a:noFill/>
          <a:ln w="28575" cap="flat" cmpd="sng" algn="ctr">
            <a:solidFill>
              <a:srgbClr val="F8F4E9">
                <a:lumMod val="75000"/>
              </a:srgbClr>
            </a:solidFill>
            <a:prstDash val="dash"/>
            <a:miter lim="800000"/>
          </a:ln>
          <a:effectLst/>
        </p:spPr>
      </p:cxnSp>
      <p:cxnSp>
        <p:nvCxnSpPr>
          <p:cNvPr id="21" name="Straight Connector 26"/>
          <p:cNvCxnSpPr/>
          <p:nvPr/>
        </p:nvCxnSpPr>
        <p:spPr>
          <a:xfrm>
            <a:off x="5042629" y="3159138"/>
            <a:ext cx="1184856" cy="0"/>
          </a:xfrm>
          <a:prstGeom prst="line">
            <a:avLst/>
          </a:prstGeom>
          <a:noFill/>
          <a:ln w="28575" cap="flat" cmpd="sng" algn="ctr">
            <a:solidFill>
              <a:srgbClr val="F8F4E9">
                <a:lumMod val="75000"/>
              </a:srgbClr>
            </a:solidFill>
            <a:prstDash val="dash"/>
            <a:miter lim="800000"/>
          </a:ln>
          <a:effectLst/>
        </p:spPr>
      </p:cxnSp>
      <p:cxnSp>
        <p:nvCxnSpPr>
          <p:cNvPr id="22" name="Straight Connector 27"/>
          <p:cNvCxnSpPr/>
          <p:nvPr/>
        </p:nvCxnSpPr>
        <p:spPr>
          <a:xfrm>
            <a:off x="6459305" y="3312084"/>
            <a:ext cx="0" cy="1674253"/>
          </a:xfrm>
          <a:prstGeom prst="line">
            <a:avLst/>
          </a:prstGeom>
          <a:noFill/>
          <a:ln w="28575" cap="flat" cmpd="sng" algn="ctr">
            <a:solidFill>
              <a:srgbClr val="F8F4E9">
                <a:lumMod val="75000"/>
              </a:srgbClr>
            </a:solidFill>
            <a:prstDash val="dash"/>
            <a:miter lim="800000"/>
          </a:ln>
          <a:effectLst/>
        </p:spPr>
      </p:cxnSp>
      <p:cxnSp>
        <p:nvCxnSpPr>
          <p:cNvPr id="23" name="Straight Connector 28"/>
          <p:cNvCxnSpPr/>
          <p:nvPr/>
        </p:nvCxnSpPr>
        <p:spPr>
          <a:xfrm>
            <a:off x="6459305" y="4986337"/>
            <a:ext cx="2421228" cy="0"/>
          </a:xfrm>
          <a:prstGeom prst="line">
            <a:avLst/>
          </a:prstGeom>
          <a:noFill/>
          <a:ln w="28575" cap="flat" cmpd="sng" algn="ctr">
            <a:solidFill>
              <a:srgbClr val="F8F4E9">
                <a:lumMod val="75000"/>
              </a:srgbClr>
            </a:solidFill>
            <a:prstDash val="dash"/>
            <a:miter lim="800000"/>
          </a:ln>
          <a:effectLst/>
        </p:spPr>
      </p:cxnSp>
      <p:cxnSp>
        <p:nvCxnSpPr>
          <p:cNvPr id="24" name="Straight Connector 29"/>
          <p:cNvCxnSpPr/>
          <p:nvPr/>
        </p:nvCxnSpPr>
        <p:spPr>
          <a:xfrm>
            <a:off x="8880533" y="4986337"/>
            <a:ext cx="0" cy="888643"/>
          </a:xfrm>
          <a:prstGeom prst="line">
            <a:avLst/>
          </a:prstGeom>
          <a:noFill/>
          <a:ln w="28575" cap="flat" cmpd="sng" algn="ctr">
            <a:solidFill>
              <a:srgbClr val="F8F4E9">
                <a:lumMod val="75000"/>
              </a:srgbClr>
            </a:solidFill>
            <a:prstDash val="dash"/>
            <a:miter lim="800000"/>
          </a:ln>
          <a:effectLst/>
        </p:spPr>
      </p:cxnSp>
      <p:sp>
        <p:nvSpPr>
          <p:cNvPr id="25" name="Oval 30"/>
          <p:cNvSpPr/>
          <p:nvPr/>
        </p:nvSpPr>
        <p:spPr>
          <a:xfrm>
            <a:off x="2997390" y="3999622"/>
            <a:ext cx="510147" cy="510147"/>
          </a:xfrm>
          <a:prstGeom prst="ellipse">
            <a:avLst/>
          </a:prstGeom>
          <a:solidFill>
            <a:srgbClr val="FFC36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26" name="Oval 31"/>
          <p:cNvSpPr/>
          <p:nvPr/>
        </p:nvSpPr>
        <p:spPr>
          <a:xfrm>
            <a:off x="4771052" y="5529754"/>
            <a:ext cx="510147" cy="510147"/>
          </a:xfrm>
          <a:prstGeom prst="ellipse">
            <a:avLst/>
          </a:prstGeom>
          <a:solidFill>
            <a:srgbClr val="F79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27" name="Oval 32"/>
          <p:cNvSpPr/>
          <p:nvPr/>
        </p:nvSpPr>
        <p:spPr>
          <a:xfrm>
            <a:off x="6204231" y="2904064"/>
            <a:ext cx="510147" cy="510147"/>
          </a:xfrm>
          <a:prstGeom prst="ellipse">
            <a:avLst/>
          </a:prstGeom>
          <a:solidFill>
            <a:srgbClr val="B973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28" name="Oval 33"/>
          <p:cNvSpPr/>
          <p:nvPr/>
        </p:nvSpPr>
        <p:spPr>
          <a:xfrm>
            <a:off x="8625460" y="4731262"/>
            <a:ext cx="510147" cy="510147"/>
          </a:xfrm>
          <a:prstGeom prst="ellipse">
            <a:avLst/>
          </a:prstGeom>
          <a:solidFill>
            <a:srgbClr val="7B4D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29" name="Oval 47"/>
          <p:cNvSpPr/>
          <p:nvPr/>
        </p:nvSpPr>
        <p:spPr>
          <a:xfrm>
            <a:off x="8772829" y="5667665"/>
            <a:ext cx="215407" cy="215407"/>
          </a:xfrm>
          <a:prstGeom prst="ellipse">
            <a:avLst/>
          </a:prstGeom>
          <a:solidFill>
            <a:srgbClr val="F8F4E9">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字魂105号-简雅黑"/>
              <a:cs typeface="+mn-ea"/>
              <a:sym typeface="+mn-lt"/>
            </a:endParaRPr>
          </a:p>
        </p:txBody>
      </p:sp>
      <p:sp>
        <p:nvSpPr>
          <p:cNvPr id="30" name="Oval 48"/>
          <p:cNvSpPr/>
          <p:nvPr/>
        </p:nvSpPr>
        <p:spPr>
          <a:xfrm>
            <a:off x="6379924" y="4906957"/>
            <a:ext cx="158760" cy="158760"/>
          </a:xfrm>
          <a:prstGeom prst="ellipse">
            <a:avLst/>
          </a:prstGeom>
          <a:solidFill>
            <a:srgbClr val="F8F4E9">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字魂105号-简雅黑"/>
              <a:cs typeface="+mn-ea"/>
              <a:sym typeface="+mn-lt"/>
            </a:endParaRPr>
          </a:p>
        </p:txBody>
      </p:sp>
      <p:sp>
        <p:nvSpPr>
          <p:cNvPr id="31" name="Oval 49"/>
          <p:cNvSpPr/>
          <p:nvPr/>
        </p:nvSpPr>
        <p:spPr>
          <a:xfrm>
            <a:off x="4963248" y="3079757"/>
            <a:ext cx="158760" cy="158760"/>
          </a:xfrm>
          <a:prstGeom prst="ellipse">
            <a:avLst/>
          </a:prstGeom>
          <a:solidFill>
            <a:srgbClr val="F8F4E9">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字魂105号-简雅黑"/>
              <a:cs typeface="+mn-ea"/>
              <a:sym typeface="+mn-lt"/>
            </a:endParaRPr>
          </a:p>
        </p:txBody>
      </p:sp>
      <p:sp>
        <p:nvSpPr>
          <p:cNvPr id="32" name="Oval 50"/>
          <p:cNvSpPr/>
          <p:nvPr/>
        </p:nvSpPr>
        <p:spPr>
          <a:xfrm>
            <a:off x="3173083" y="5705449"/>
            <a:ext cx="158760" cy="158760"/>
          </a:xfrm>
          <a:prstGeom prst="ellipse">
            <a:avLst/>
          </a:prstGeom>
          <a:solidFill>
            <a:srgbClr val="F8F4E9">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字魂105号-简雅黑"/>
              <a:cs typeface="+mn-ea"/>
              <a:sym typeface="+mn-lt"/>
            </a:endParaRPr>
          </a:p>
        </p:txBody>
      </p:sp>
      <p:sp>
        <p:nvSpPr>
          <p:cNvPr id="33" name="矩形: 圆角 32">
            <a:extLst>
              <a:ext uri="{FF2B5EF4-FFF2-40B4-BE49-F238E27FC236}">
                <a16:creationId xmlns:a16="http://schemas.microsoft.com/office/drawing/2014/main" xmlns="" id="{B6BB0E1D-C5C7-4792-9572-65A2711DBCCD}"/>
              </a:ext>
            </a:extLst>
          </p:cNvPr>
          <p:cNvSpPr/>
          <p:nvPr/>
        </p:nvSpPr>
        <p:spPr>
          <a:xfrm>
            <a:off x="2782566" y="1174198"/>
            <a:ext cx="6626869"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（二）在剖析资本主义旧世界的过程中阐发未来新世界的特点</a:t>
            </a:r>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一、预见未来社会的方法论原则</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1451319" y="3710084"/>
            <a:ext cx="1408452" cy="430887"/>
          </a:xfrm>
          <a:prstGeom prst="rect">
            <a:avLst/>
          </a:prstGeom>
          <a:noFill/>
        </p:spPr>
        <p:txBody>
          <a:bodyPr wrap="square" rtlCol="0">
            <a:spAutoFit/>
          </a:bodyPr>
          <a:lstStyle/>
          <a:p>
            <a:pPr algn="ctr"/>
            <a:r>
              <a:rPr lang="zh-CN" altLang="en-US" sz="2200" b="1"/>
              <a:t>初级阶段</a:t>
            </a:r>
          </a:p>
        </p:txBody>
      </p:sp>
      <p:pic>
        <p:nvPicPr>
          <p:cNvPr id="4" name="图片 3"/>
          <p:cNvPicPr>
            <a:picLocks noChangeAspect="1"/>
          </p:cNvPicPr>
          <p:nvPr/>
        </p:nvPicPr>
        <p:blipFill>
          <a:blip r:embed="rId3"/>
          <a:stretch>
            <a:fillRect/>
          </a:stretch>
        </p:blipFill>
        <p:spPr>
          <a:xfrm>
            <a:off x="7698830" y="3234509"/>
            <a:ext cx="3978715" cy="2558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矩形: 圆角 11"/>
          <p:cNvSpPr/>
          <p:nvPr/>
        </p:nvSpPr>
        <p:spPr>
          <a:xfrm>
            <a:off x="2782566" y="1174198"/>
            <a:ext cx="6626869"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（三）在社会主义社会发展中不断深化对未来共产主义社会的认识</a:t>
            </a:r>
          </a:p>
        </p:txBody>
      </p:sp>
      <p:sp>
        <p:nvSpPr>
          <p:cNvPr id="13" name="Freeform 24"/>
          <p:cNvSpPr/>
          <p:nvPr/>
        </p:nvSpPr>
        <p:spPr>
          <a:xfrm rot="5400000">
            <a:off x="1964769" y="4356315"/>
            <a:ext cx="382458" cy="374304"/>
          </a:xfrm>
          <a:custGeom>
            <a:avLst/>
            <a:gdLst>
              <a:gd name="connsiteX0" fmla="*/ 0 w 396794"/>
              <a:gd name="connsiteY0" fmla="*/ 92835 h 464174"/>
              <a:gd name="connsiteX1" fmla="*/ 198397 w 396794"/>
              <a:gd name="connsiteY1" fmla="*/ 92835 h 464174"/>
              <a:gd name="connsiteX2" fmla="*/ 198397 w 396794"/>
              <a:gd name="connsiteY2" fmla="*/ 0 h 464174"/>
              <a:gd name="connsiteX3" fmla="*/ 396794 w 396794"/>
              <a:gd name="connsiteY3" fmla="*/ 232087 h 464174"/>
              <a:gd name="connsiteX4" fmla="*/ 198397 w 396794"/>
              <a:gd name="connsiteY4" fmla="*/ 464174 h 464174"/>
              <a:gd name="connsiteX5" fmla="*/ 198397 w 396794"/>
              <a:gd name="connsiteY5" fmla="*/ 371339 h 464174"/>
              <a:gd name="connsiteX6" fmla="*/ 0 w 396794"/>
              <a:gd name="connsiteY6" fmla="*/ 371339 h 464174"/>
              <a:gd name="connsiteX7" fmla="*/ 0 w 396794"/>
              <a:gd name="connsiteY7" fmla="*/ 92835 h 46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794" h="464174">
                <a:moveTo>
                  <a:pt x="0" y="92835"/>
                </a:moveTo>
                <a:lnTo>
                  <a:pt x="198397" y="92835"/>
                </a:lnTo>
                <a:lnTo>
                  <a:pt x="198397" y="0"/>
                </a:lnTo>
                <a:lnTo>
                  <a:pt x="396794" y="232087"/>
                </a:lnTo>
                <a:lnTo>
                  <a:pt x="198397" y="464174"/>
                </a:lnTo>
                <a:lnTo>
                  <a:pt x="198397" y="371339"/>
                </a:lnTo>
                <a:lnTo>
                  <a:pt x="0" y="371339"/>
                </a:lnTo>
                <a:lnTo>
                  <a:pt x="0" y="92835"/>
                </a:lnTo>
                <a:close/>
              </a:path>
            </a:pathLst>
          </a:custGeom>
          <a:gradFill rotWithShape="1">
            <a:gsLst>
              <a:gs pos="0">
                <a:srgbClr val="B26A37"/>
              </a:gs>
              <a:gs pos="50000">
                <a:srgbClr val="B26A37"/>
              </a:gs>
              <a:gs pos="100000">
                <a:srgbClr val="F79A00">
                  <a:hueOff val="0"/>
                  <a:satOff val="0"/>
                  <a:lumOff val="0"/>
                  <a:alphaOff val="0"/>
                  <a:lumMod val="99000"/>
                  <a:satMod val="120000"/>
                  <a:shade val="78000"/>
                </a:srgbClr>
              </a:gs>
            </a:gsLst>
            <a:lin ang="5400000" scaled="0"/>
          </a:gradFill>
          <a:ln>
            <a:noFill/>
          </a:ln>
          <a:effectLst/>
        </p:spPr>
        <p:txBody>
          <a:bodyPr spcFirstLastPara="0" vert="horz" wrap="square" lIns="0" tIns="92835" rIns="119038" bIns="92835" numCol="1" spcCol="1270" anchor="ctr" anchorCtr="0">
            <a:noAutofit/>
          </a:bodyPr>
          <a:lstStyle/>
          <a:p>
            <a:pPr marL="0" marR="0" lvl="0" indent="0" algn="ctr" defTabSz="844550" eaLnBrk="1" fontAlgn="auto" latinLnBrk="0" hangingPunct="1">
              <a:lnSpc>
                <a:spcPct val="90000"/>
              </a:lnSpc>
              <a:spcBef>
                <a:spcPts val="0"/>
              </a:spcBef>
              <a:spcAft>
                <a:spcPct val="35000"/>
              </a:spcAft>
              <a:buClrTx/>
              <a:buSzTx/>
              <a:buFontTx/>
              <a:buNone/>
              <a:defRPr/>
            </a:pPr>
            <a:endParaRPr kumimoji="0" lang="en-US" sz="1900" b="0" i="0" u="none" strike="noStrike" kern="0" cap="none" spc="0" normalizeH="0" baseline="0" noProof="0" dirty="0">
              <a:ln>
                <a:noFill/>
              </a:ln>
              <a:solidFill>
                <a:srgbClr val="000000"/>
              </a:solidFill>
              <a:effectLst/>
              <a:uLnTx/>
              <a:uFillTx/>
              <a:latin typeface="字魂105号-简雅黑"/>
              <a:cs typeface="+mn-ea"/>
              <a:sym typeface="+mn-lt"/>
            </a:endParaRPr>
          </a:p>
        </p:txBody>
      </p:sp>
      <p:sp>
        <p:nvSpPr>
          <p:cNvPr id="16" name="Freeform 23"/>
          <p:cNvSpPr/>
          <p:nvPr/>
        </p:nvSpPr>
        <p:spPr>
          <a:xfrm>
            <a:off x="973294" y="2921771"/>
            <a:ext cx="2364502" cy="625475"/>
          </a:xfrm>
          <a:custGeom>
            <a:avLst/>
            <a:gdLst>
              <a:gd name="connsiteX0" fmla="*/ 0 w 1871672"/>
              <a:gd name="connsiteY0" fmla="*/ 112300 h 1123003"/>
              <a:gd name="connsiteX1" fmla="*/ 112300 w 1871672"/>
              <a:gd name="connsiteY1" fmla="*/ 0 h 1123003"/>
              <a:gd name="connsiteX2" fmla="*/ 1759372 w 1871672"/>
              <a:gd name="connsiteY2" fmla="*/ 0 h 1123003"/>
              <a:gd name="connsiteX3" fmla="*/ 1871672 w 1871672"/>
              <a:gd name="connsiteY3" fmla="*/ 112300 h 1123003"/>
              <a:gd name="connsiteX4" fmla="*/ 1871672 w 1871672"/>
              <a:gd name="connsiteY4" fmla="*/ 1010703 h 1123003"/>
              <a:gd name="connsiteX5" fmla="*/ 1759372 w 1871672"/>
              <a:gd name="connsiteY5" fmla="*/ 1123003 h 1123003"/>
              <a:gd name="connsiteX6" fmla="*/ 112300 w 1871672"/>
              <a:gd name="connsiteY6" fmla="*/ 1123003 h 1123003"/>
              <a:gd name="connsiteX7" fmla="*/ 0 w 1871672"/>
              <a:gd name="connsiteY7" fmla="*/ 1010703 h 1123003"/>
              <a:gd name="connsiteX8" fmla="*/ 0 w 1871672"/>
              <a:gd name="connsiteY8" fmla="*/ 112300 h 112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672" h="1123003">
                <a:moveTo>
                  <a:pt x="0" y="112300"/>
                </a:moveTo>
                <a:cubicBezTo>
                  <a:pt x="0" y="50278"/>
                  <a:pt x="50278" y="0"/>
                  <a:pt x="112300" y="0"/>
                </a:cubicBezTo>
                <a:lnTo>
                  <a:pt x="1759372" y="0"/>
                </a:lnTo>
                <a:cubicBezTo>
                  <a:pt x="1821394" y="0"/>
                  <a:pt x="1871672" y="50278"/>
                  <a:pt x="1871672" y="112300"/>
                </a:cubicBezTo>
                <a:lnTo>
                  <a:pt x="1871672" y="1010703"/>
                </a:lnTo>
                <a:cubicBezTo>
                  <a:pt x="1871672" y="1072725"/>
                  <a:pt x="1821394" y="1123003"/>
                  <a:pt x="1759372" y="1123003"/>
                </a:cubicBezTo>
                <a:lnTo>
                  <a:pt x="112300" y="1123003"/>
                </a:lnTo>
                <a:cubicBezTo>
                  <a:pt x="50278" y="1123003"/>
                  <a:pt x="0" y="1072725"/>
                  <a:pt x="0" y="1010703"/>
                </a:cubicBezTo>
                <a:lnTo>
                  <a:pt x="0" y="112300"/>
                </a:lnTo>
                <a:close/>
              </a:path>
            </a:pathLst>
          </a:custGeom>
          <a:solidFill>
            <a:srgbClr val="B26A37"/>
          </a:solidFill>
          <a:ln>
            <a:noFill/>
          </a:ln>
          <a:effectLst>
            <a:outerShdw blurRad="63500" sx="102000" sy="102000" algn="ctr" rotWithShape="0">
              <a:prstClr val="black">
                <a:alpha val="40000"/>
              </a:prstClr>
            </a:outerShdw>
          </a:effectLst>
        </p:spPr>
        <p:txBody>
          <a:bodyPr spcFirstLastPara="0" vert="horz" wrap="square" lIns="219582" tIns="219582" rIns="219582" bIns="219582" numCol="1" spcCol="1270" anchor="ctr" anchorCtr="0">
            <a:noAutofit/>
          </a:bodyPr>
          <a:lstStyle/>
          <a:p>
            <a:pPr algn="ctr" defTabSz="2178050" eaLnBrk="1" fontAlgn="auto" hangingPunct="1">
              <a:lnSpc>
                <a:spcPct val="90000"/>
              </a:lnSpc>
              <a:spcBef>
                <a:spcPts val="0"/>
              </a:spcBef>
              <a:spcAft>
                <a:spcPct val="35000"/>
              </a:spcAft>
            </a:pPr>
            <a:r>
              <a:rPr lang="zh-CN" altLang="en-US" sz="2400" b="1" dirty="0">
                <a:solidFill>
                  <a:schemeClr val="bg1"/>
                </a:solidFill>
              </a:rPr>
              <a:t>社会主义社会</a:t>
            </a:r>
            <a:endParaRPr kumimoji="0" lang="en-US" sz="2400" b="1" i="0" u="none" strike="noStrike" kern="0" cap="none" spc="0" normalizeH="0" baseline="0" noProof="0" dirty="0">
              <a:ln>
                <a:noFill/>
              </a:ln>
              <a:solidFill>
                <a:schemeClr val="bg1"/>
              </a:solidFill>
              <a:effectLst/>
              <a:uLnTx/>
              <a:uFillTx/>
              <a:latin typeface="字魂105号-简雅黑"/>
              <a:cs typeface="+mn-ea"/>
              <a:sym typeface="+mn-lt"/>
            </a:endParaRPr>
          </a:p>
        </p:txBody>
      </p:sp>
      <p:sp>
        <p:nvSpPr>
          <p:cNvPr id="18" name="文本框 17"/>
          <p:cNvSpPr txBox="1"/>
          <p:nvPr/>
        </p:nvSpPr>
        <p:spPr>
          <a:xfrm>
            <a:off x="1451319" y="5780572"/>
            <a:ext cx="1408452" cy="430887"/>
          </a:xfrm>
          <a:prstGeom prst="rect">
            <a:avLst/>
          </a:prstGeom>
          <a:noFill/>
        </p:spPr>
        <p:txBody>
          <a:bodyPr wrap="square" rtlCol="0">
            <a:spAutoFit/>
          </a:bodyPr>
          <a:lstStyle/>
          <a:p>
            <a:pPr algn="ctr"/>
            <a:r>
              <a:rPr lang="zh-CN" altLang="en-US" sz="2200" b="1" dirty="0"/>
              <a:t>高级阶段</a:t>
            </a:r>
          </a:p>
        </p:txBody>
      </p:sp>
      <p:sp>
        <p:nvSpPr>
          <p:cNvPr id="20" name="Freeform 23"/>
          <p:cNvSpPr/>
          <p:nvPr/>
        </p:nvSpPr>
        <p:spPr>
          <a:xfrm>
            <a:off x="973294" y="4992259"/>
            <a:ext cx="2364502" cy="625475"/>
          </a:xfrm>
          <a:custGeom>
            <a:avLst/>
            <a:gdLst>
              <a:gd name="connsiteX0" fmla="*/ 0 w 1871672"/>
              <a:gd name="connsiteY0" fmla="*/ 112300 h 1123003"/>
              <a:gd name="connsiteX1" fmla="*/ 112300 w 1871672"/>
              <a:gd name="connsiteY1" fmla="*/ 0 h 1123003"/>
              <a:gd name="connsiteX2" fmla="*/ 1759372 w 1871672"/>
              <a:gd name="connsiteY2" fmla="*/ 0 h 1123003"/>
              <a:gd name="connsiteX3" fmla="*/ 1871672 w 1871672"/>
              <a:gd name="connsiteY3" fmla="*/ 112300 h 1123003"/>
              <a:gd name="connsiteX4" fmla="*/ 1871672 w 1871672"/>
              <a:gd name="connsiteY4" fmla="*/ 1010703 h 1123003"/>
              <a:gd name="connsiteX5" fmla="*/ 1759372 w 1871672"/>
              <a:gd name="connsiteY5" fmla="*/ 1123003 h 1123003"/>
              <a:gd name="connsiteX6" fmla="*/ 112300 w 1871672"/>
              <a:gd name="connsiteY6" fmla="*/ 1123003 h 1123003"/>
              <a:gd name="connsiteX7" fmla="*/ 0 w 1871672"/>
              <a:gd name="connsiteY7" fmla="*/ 1010703 h 1123003"/>
              <a:gd name="connsiteX8" fmla="*/ 0 w 1871672"/>
              <a:gd name="connsiteY8" fmla="*/ 112300 h 112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672" h="1123003">
                <a:moveTo>
                  <a:pt x="0" y="112300"/>
                </a:moveTo>
                <a:cubicBezTo>
                  <a:pt x="0" y="50278"/>
                  <a:pt x="50278" y="0"/>
                  <a:pt x="112300" y="0"/>
                </a:cubicBezTo>
                <a:lnTo>
                  <a:pt x="1759372" y="0"/>
                </a:lnTo>
                <a:cubicBezTo>
                  <a:pt x="1821394" y="0"/>
                  <a:pt x="1871672" y="50278"/>
                  <a:pt x="1871672" y="112300"/>
                </a:cubicBezTo>
                <a:lnTo>
                  <a:pt x="1871672" y="1010703"/>
                </a:lnTo>
                <a:cubicBezTo>
                  <a:pt x="1871672" y="1072725"/>
                  <a:pt x="1821394" y="1123003"/>
                  <a:pt x="1759372" y="1123003"/>
                </a:cubicBezTo>
                <a:lnTo>
                  <a:pt x="112300" y="1123003"/>
                </a:lnTo>
                <a:cubicBezTo>
                  <a:pt x="50278" y="1123003"/>
                  <a:pt x="0" y="1072725"/>
                  <a:pt x="0" y="1010703"/>
                </a:cubicBezTo>
                <a:lnTo>
                  <a:pt x="0" y="112300"/>
                </a:lnTo>
                <a:close/>
              </a:path>
            </a:pathLst>
          </a:custGeom>
          <a:solidFill>
            <a:srgbClr val="B26A37"/>
          </a:solidFill>
          <a:ln>
            <a:noFill/>
          </a:ln>
          <a:effectLst>
            <a:outerShdw blurRad="63500" sx="102000" sy="102000" algn="ctr" rotWithShape="0">
              <a:prstClr val="black">
                <a:alpha val="40000"/>
              </a:prstClr>
            </a:outerShdw>
          </a:effectLst>
        </p:spPr>
        <p:txBody>
          <a:bodyPr spcFirstLastPara="0" vert="horz" wrap="square" lIns="219582" tIns="219582" rIns="219582" bIns="219582" numCol="1" spcCol="1270" anchor="ctr" anchorCtr="0">
            <a:noAutofit/>
          </a:bodyPr>
          <a:lstStyle/>
          <a:p>
            <a:pPr algn="ctr" defTabSz="2178050" eaLnBrk="1" fontAlgn="auto" hangingPunct="1">
              <a:lnSpc>
                <a:spcPct val="90000"/>
              </a:lnSpc>
              <a:spcBef>
                <a:spcPts val="0"/>
              </a:spcBef>
              <a:spcAft>
                <a:spcPct val="35000"/>
              </a:spcAft>
            </a:pPr>
            <a:r>
              <a:rPr lang="zh-CN" altLang="en-US" sz="2400" b="1" dirty="0">
                <a:solidFill>
                  <a:schemeClr val="bg1"/>
                </a:solidFill>
              </a:rPr>
              <a:t>共产主义社会</a:t>
            </a:r>
          </a:p>
        </p:txBody>
      </p:sp>
      <p:sp>
        <p:nvSpPr>
          <p:cNvPr id="6" name="文本框 5"/>
          <p:cNvSpPr txBox="1"/>
          <p:nvPr/>
        </p:nvSpPr>
        <p:spPr>
          <a:xfrm>
            <a:off x="4194486" y="2677036"/>
            <a:ext cx="2976782" cy="3350404"/>
          </a:xfrm>
          <a:prstGeom prst="rect">
            <a:avLst/>
          </a:prstGeom>
          <a:noFill/>
        </p:spPr>
        <p:txBody>
          <a:bodyPr wrap="square" rtlCol="0">
            <a:spAutoFit/>
          </a:bodyPr>
          <a:lstStyle/>
          <a:p>
            <a:pPr latinLnBrk="0">
              <a:lnSpc>
                <a:spcPct val="150000"/>
              </a:lnSpc>
            </a:pPr>
            <a:r>
              <a:rPr lang="en-US" altLang="zh-CN" sz="2400" dirty="0"/>
              <a:t>       </a:t>
            </a:r>
            <a:r>
              <a:rPr lang="zh-CN" altLang="en-US" sz="2400" dirty="0"/>
              <a:t>现实中的社会主义社会虽然距离未来社会的高级阶段即典型的共产主义社会尚远，但从社会性质上来说是一致的。</a:t>
            </a: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一、预见未来社会的方法论原则</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3697693" y="3015731"/>
            <a:ext cx="7147016" cy="1688411"/>
          </a:xfrm>
          <a:prstGeom prst="rect">
            <a:avLst/>
          </a:prstGeom>
          <a:noFill/>
        </p:spPr>
        <p:txBody>
          <a:bodyPr wrap="square" rtlCol="0">
            <a:spAutoFit/>
          </a:bodyPr>
          <a:lstStyle/>
          <a:p>
            <a:pPr marL="0" marR="0" lvl="0" indent="628650" algn="just" defTabSz="914400" rtl="0" eaLnBrk="0" fontAlgn="base" latinLnBrk="0" hangingPunct="0">
              <a:lnSpc>
                <a:spcPct val="150000"/>
              </a:lnSpc>
              <a:spcBef>
                <a:spcPts val="6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列宁探索在俄国建设社会主义的道路，取得了预见未来社会的实践经验，将社会主义社会与共产主义社会作了区分。</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3" name="图片 2"/>
          <p:cNvPicPr>
            <a:picLocks noChangeAspect="1"/>
          </p:cNvPicPr>
          <p:nvPr>
            <p:custDataLst>
              <p:tags r:id="rId1"/>
            </p:custDataLst>
          </p:nvPr>
        </p:nvPicPr>
        <p:blipFill rotWithShape="1">
          <a:blip r:embed="rId5"/>
          <a:srcRect b="8329"/>
          <a:stretch/>
        </p:blipFill>
        <p:spPr>
          <a:xfrm>
            <a:off x="1390329" y="2489181"/>
            <a:ext cx="2003743" cy="27415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矩形: 圆角 5"/>
          <p:cNvSpPr/>
          <p:nvPr/>
        </p:nvSpPr>
        <p:spPr>
          <a:xfrm>
            <a:off x="2782566" y="1174198"/>
            <a:ext cx="6626869"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（三）在社会主义社会发展中不断深化对未来共产主义社会的认识</a:t>
            </a:r>
          </a:p>
        </p:txBody>
      </p:sp>
      <p:pic>
        <p:nvPicPr>
          <p:cNvPr id="2" name="图片 1"/>
          <p:cNvPicPr>
            <a:picLocks noChangeAspect="1"/>
          </p:cNvPicPr>
          <p:nvPr>
            <p:custDataLst>
              <p:tags r:id="rId2"/>
            </p:custDataLst>
          </p:nvPr>
        </p:nvPicPr>
        <p:blipFill rotWithShape="1">
          <a:blip r:embed="rId6"/>
          <a:srcRect t="4530"/>
          <a:stretch/>
        </p:blipFill>
        <p:spPr>
          <a:xfrm>
            <a:off x="7482429" y="4607949"/>
            <a:ext cx="3523436" cy="19248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文本框 4"/>
          <p:cNvSpPr txBox="1"/>
          <p:nvPr/>
        </p:nvSpPr>
        <p:spPr>
          <a:xfrm>
            <a:off x="1390329" y="5398389"/>
            <a:ext cx="6092100" cy="1134413"/>
          </a:xfrm>
          <a:prstGeom prst="rect">
            <a:avLst/>
          </a:prstGeom>
          <a:noFill/>
        </p:spPr>
        <p:txBody>
          <a:bodyPr wrap="square" rtlCol="0">
            <a:spAutoFit/>
          </a:bodyPr>
          <a:lstStyle/>
          <a:p>
            <a:pPr marL="0" marR="0" lvl="0" indent="628650" algn="just" defTabSz="914400" rtl="0" eaLnBrk="0" fontAlgn="base" latinLnBrk="0" hangingPunct="0">
              <a:lnSpc>
                <a:spcPct val="150000"/>
              </a:lnSpc>
              <a:spcBef>
                <a:spcPts val="600"/>
              </a:spcBef>
              <a:spcAft>
                <a:spcPct val="0"/>
              </a:spcAft>
              <a:buClrTx/>
              <a:buSzTx/>
              <a:buFontTx/>
              <a:buNone/>
              <a:defRPr/>
            </a:pPr>
            <a:r>
              <a:rPr lang="zh-CN" altLang="en-US" sz="2400" noProof="0" dirty="0">
                <a:ln>
                  <a:noFill/>
                </a:ln>
                <a:solidFill>
                  <a:prstClr val="black"/>
                </a:solidFill>
                <a:effectLst/>
                <a:uLnTx/>
                <a:uFillTx/>
                <a:latin typeface="微软雅黑" panose="020B0503020204020204" pitchFamily="34" charset="-122"/>
                <a:sym typeface="+mn-ea"/>
              </a:rPr>
              <a:t>中国共产党在总结历史经验的基础上，对共产主义社会基本特征作出了新概括。</a:t>
            </a:r>
            <a:endParaRPr lang="zh-CN" altLang="en-US" sz="2400" dirty="0"/>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 name="组合 1"/>
          <p:cNvGrpSpPr/>
          <p:nvPr/>
        </p:nvGrpSpPr>
        <p:grpSpPr bwMode="auto">
          <a:xfrm>
            <a:off x="764672" y="1265050"/>
            <a:ext cx="10436728" cy="5159217"/>
            <a:chOff x="1692474" y="819980"/>
            <a:chExt cx="7624275" cy="3768787"/>
          </a:xfrm>
        </p:grpSpPr>
        <p:grpSp>
          <p:nvGrpSpPr>
            <p:cNvPr id="11" name="组合 303"/>
            <p:cNvGrpSpPr/>
            <p:nvPr/>
          </p:nvGrpSpPr>
          <p:grpSpPr bwMode="auto">
            <a:xfrm rot="-5400000">
              <a:off x="3620218" y="-1107764"/>
              <a:ext cx="3768787" cy="7624275"/>
              <a:chOff x="5863698" y="873284"/>
              <a:chExt cx="3977251" cy="8047079"/>
            </a:xfrm>
          </p:grpSpPr>
          <p:sp>
            <p:nvSpPr>
              <p:cNvPr id="19" name="圆角矩形 304"/>
              <p:cNvSpPr/>
              <p:nvPr/>
            </p:nvSpPr>
            <p:spPr>
              <a:xfrm>
                <a:off x="5863698" y="955766"/>
                <a:ext cx="3977251" cy="7964597"/>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8100000" scaled="0"/>
                <a:tileRect/>
              </a:gradFill>
              <a:ln w="22225" cap="flat" cmpd="sng" algn="ctr">
                <a:gradFill flip="none" rotWithShape="1">
                  <a:gsLst>
                    <a:gs pos="0">
                      <a:sysClr val="window" lastClr="FFFFFF">
                        <a:lumMod val="65000"/>
                      </a:sysClr>
                    </a:gs>
                    <a:gs pos="100000">
                      <a:sysClr val="windowText" lastClr="000000">
                        <a:lumMod val="85000"/>
                        <a:lumOff val="15000"/>
                      </a:sysClr>
                    </a:gs>
                  </a:gsLst>
                  <a:lin ang="8100000" scaled="0"/>
                  <a:tileRect/>
                </a:gradFill>
                <a:prstDash val="solid"/>
                <a:miter lim="800000"/>
              </a:ln>
              <a:effectLst>
                <a:outerShdw blurRad="139700" dist="762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20" name="圆角矩形 305"/>
              <p:cNvSpPr/>
              <p:nvPr/>
            </p:nvSpPr>
            <p:spPr>
              <a:xfrm>
                <a:off x="6019503" y="1143060"/>
                <a:ext cx="3665638" cy="7669592"/>
              </a:xfrm>
              <a:prstGeom prst="roundRect">
                <a:avLst>
                  <a:gd name="adj" fmla="val 0"/>
                </a:avLst>
              </a:prstGeom>
              <a:solidFill>
                <a:sysClr val="window" lastClr="FFFFFF">
                  <a:lumMod val="95000"/>
                </a:sysClr>
              </a:solidFill>
              <a:ln w="25400" cap="flat" cmpd="sng" algn="ctr">
                <a:noFill/>
                <a:prstDash val="solid"/>
                <a:miter lim="800000"/>
              </a:ln>
              <a:effectLst>
                <a:outerShdw blurRad="177800" dist="88900" dir="2700000" algn="tl" rotWithShape="0">
                  <a:prstClr val="black">
                    <a:alpha val="5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nvGrpSpPr>
              <p:cNvPr id="21" name="组合 306"/>
              <p:cNvGrpSpPr/>
              <p:nvPr/>
            </p:nvGrpSpPr>
            <p:grpSpPr bwMode="auto">
              <a:xfrm>
                <a:off x="6109405" y="1233420"/>
                <a:ext cx="3485833" cy="234632"/>
                <a:chOff x="2149635" y="1165383"/>
                <a:chExt cx="3485831" cy="234634"/>
              </a:xfrm>
            </p:grpSpPr>
            <p:grpSp>
              <p:nvGrpSpPr>
                <p:cNvPr id="52" name="组合 337"/>
                <p:cNvGrpSpPr/>
                <p:nvPr/>
              </p:nvGrpSpPr>
              <p:grpSpPr bwMode="auto">
                <a:xfrm>
                  <a:off x="2149635" y="1165385"/>
                  <a:ext cx="234632" cy="234632"/>
                  <a:chOff x="2483014" y="1114427"/>
                  <a:chExt cx="209550" cy="209550"/>
                </a:xfrm>
              </p:grpSpPr>
              <p:sp>
                <p:nvSpPr>
                  <p:cNvPr id="80" name="椭圆 79"/>
                  <p:cNvSpPr/>
                  <p:nvPr/>
                </p:nvSpPr>
                <p:spPr>
                  <a:xfrm>
                    <a:off x="2483520"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81" name="椭圆 80"/>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3" name="组合 338"/>
                <p:cNvGrpSpPr/>
                <p:nvPr/>
              </p:nvGrpSpPr>
              <p:grpSpPr bwMode="auto">
                <a:xfrm>
                  <a:off x="2510880" y="1165385"/>
                  <a:ext cx="234632" cy="234632"/>
                  <a:chOff x="2483014" y="1114427"/>
                  <a:chExt cx="209550" cy="209550"/>
                </a:xfrm>
              </p:grpSpPr>
              <p:sp>
                <p:nvSpPr>
                  <p:cNvPr id="78" name="椭圆 77"/>
                  <p:cNvSpPr/>
                  <p:nvPr/>
                </p:nvSpPr>
                <p:spPr>
                  <a:xfrm>
                    <a:off x="2490065"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9" name="椭圆 78"/>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4" name="组合 339"/>
                <p:cNvGrpSpPr/>
                <p:nvPr/>
              </p:nvGrpSpPr>
              <p:grpSpPr bwMode="auto">
                <a:xfrm>
                  <a:off x="2872124" y="1165385"/>
                  <a:ext cx="234632" cy="234632"/>
                  <a:chOff x="2483014" y="1114427"/>
                  <a:chExt cx="209550" cy="209550"/>
                </a:xfrm>
              </p:grpSpPr>
              <p:sp>
                <p:nvSpPr>
                  <p:cNvPr id="76" name="椭圆 75"/>
                  <p:cNvSpPr/>
                  <p:nvPr/>
                </p:nvSpPr>
                <p:spPr>
                  <a:xfrm>
                    <a:off x="2483146"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7" name="椭圆 76"/>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5" name="组合 340"/>
                <p:cNvGrpSpPr/>
                <p:nvPr/>
              </p:nvGrpSpPr>
              <p:grpSpPr bwMode="auto">
                <a:xfrm>
                  <a:off x="3233369" y="1165385"/>
                  <a:ext cx="234632" cy="234632"/>
                  <a:chOff x="2483014" y="1114427"/>
                  <a:chExt cx="209550" cy="209550"/>
                </a:xfrm>
              </p:grpSpPr>
              <p:sp>
                <p:nvSpPr>
                  <p:cNvPr id="74" name="椭圆 73"/>
                  <p:cNvSpPr/>
                  <p:nvPr/>
                </p:nvSpPr>
                <p:spPr>
                  <a:xfrm>
                    <a:off x="2483707"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5" name="椭圆 74"/>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6" name="组合 341"/>
                <p:cNvGrpSpPr/>
                <p:nvPr/>
              </p:nvGrpSpPr>
              <p:grpSpPr bwMode="auto">
                <a:xfrm>
                  <a:off x="3594615" y="1165383"/>
                  <a:ext cx="234632" cy="234632"/>
                  <a:chOff x="2483014" y="1114427"/>
                  <a:chExt cx="209550" cy="209550"/>
                </a:xfrm>
              </p:grpSpPr>
              <p:sp>
                <p:nvSpPr>
                  <p:cNvPr id="72" name="椭圆 71"/>
                  <p:cNvSpPr/>
                  <p:nvPr/>
                </p:nvSpPr>
                <p:spPr>
                  <a:xfrm>
                    <a:off x="2482770" y="1114537"/>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3" name="椭圆 72"/>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7" name="组合 342"/>
                <p:cNvGrpSpPr/>
                <p:nvPr/>
              </p:nvGrpSpPr>
              <p:grpSpPr bwMode="auto">
                <a:xfrm>
                  <a:off x="3955858" y="1165384"/>
                  <a:ext cx="234632" cy="234632"/>
                  <a:chOff x="2483014" y="1114427"/>
                  <a:chExt cx="209550" cy="209550"/>
                </a:xfrm>
              </p:grpSpPr>
              <p:sp>
                <p:nvSpPr>
                  <p:cNvPr id="70" name="椭圆 69"/>
                  <p:cNvSpPr/>
                  <p:nvPr/>
                </p:nvSpPr>
                <p:spPr>
                  <a:xfrm>
                    <a:off x="2483332"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1" name="椭圆 70"/>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8" name="组合 343"/>
                <p:cNvGrpSpPr/>
                <p:nvPr/>
              </p:nvGrpSpPr>
              <p:grpSpPr bwMode="auto">
                <a:xfrm>
                  <a:off x="4317103" y="1165384"/>
                  <a:ext cx="234632" cy="234632"/>
                  <a:chOff x="2483014" y="1114427"/>
                  <a:chExt cx="209550" cy="209550"/>
                </a:xfrm>
              </p:grpSpPr>
              <p:sp>
                <p:nvSpPr>
                  <p:cNvPr id="68" name="椭圆 67"/>
                  <p:cNvSpPr/>
                  <p:nvPr/>
                </p:nvSpPr>
                <p:spPr>
                  <a:xfrm>
                    <a:off x="2482397"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9" name="椭圆 68"/>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9" name="组合 344"/>
                <p:cNvGrpSpPr/>
                <p:nvPr/>
              </p:nvGrpSpPr>
              <p:grpSpPr bwMode="auto">
                <a:xfrm>
                  <a:off x="4678347" y="1165384"/>
                  <a:ext cx="234632" cy="234632"/>
                  <a:chOff x="2483014" y="1114427"/>
                  <a:chExt cx="209550" cy="209550"/>
                </a:xfrm>
              </p:grpSpPr>
              <p:sp>
                <p:nvSpPr>
                  <p:cNvPr id="66" name="椭圆 65"/>
                  <p:cNvSpPr/>
                  <p:nvPr/>
                </p:nvSpPr>
                <p:spPr>
                  <a:xfrm>
                    <a:off x="248295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7" name="椭圆 66"/>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60" name="组合 345"/>
                <p:cNvGrpSpPr/>
                <p:nvPr/>
              </p:nvGrpSpPr>
              <p:grpSpPr bwMode="auto">
                <a:xfrm>
                  <a:off x="5039590" y="1165384"/>
                  <a:ext cx="234632" cy="234632"/>
                  <a:chOff x="2483014" y="1114427"/>
                  <a:chExt cx="209550" cy="209550"/>
                </a:xfrm>
              </p:grpSpPr>
              <p:sp>
                <p:nvSpPr>
                  <p:cNvPr id="64" name="椭圆 63"/>
                  <p:cNvSpPr/>
                  <p:nvPr/>
                </p:nvSpPr>
                <p:spPr>
                  <a:xfrm>
                    <a:off x="247603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5" name="椭圆 64"/>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61" name="组合 346"/>
                <p:cNvGrpSpPr/>
                <p:nvPr/>
              </p:nvGrpSpPr>
              <p:grpSpPr bwMode="auto">
                <a:xfrm>
                  <a:off x="5400834" y="1165384"/>
                  <a:ext cx="234632" cy="234632"/>
                  <a:chOff x="2483014" y="1114427"/>
                  <a:chExt cx="209550" cy="209550"/>
                </a:xfrm>
              </p:grpSpPr>
              <p:sp>
                <p:nvSpPr>
                  <p:cNvPr id="62" name="椭圆 61"/>
                  <p:cNvSpPr/>
                  <p:nvPr/>
                </p:nvSpPr>
                <p:spPr>
                  <a:xfrm>
                    <a:off x="2482585"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3" name="椭圆 62"/>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grpSp>
            <p:nvGrpSpPr>
              <p:cNvPr id="22" name="组合 307"/>
              <p:cNvGrpSpPr/>
              <p:nvPr/>
            </p:nvGrpSpPr>
            <p:grpSpPr bwMode="auto">
              <a:xfrm>
                <a:off x="6169861" y="873285"/>
                <a:ext cx="94671" cy="485002"/>
                <a:chOff x="2244455" y="772894"/>
                <a:chExt cx="94658" cy="485003"/>
              </a:xfrm>
            </p:grpSpPr>
            <p:sp>
              <p:nvSpPr>
                <p:cNvPr id="50" name="圆角矩形 335"/>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51" name="圆角矩形 33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3" name="组合 308"/>
              <p:cNvGrpSpPr/>
              <p:nvPr/>
            </p:nvGrpSpPr>
            <p:grpSpPr bwMode="auto">
              <a:xfrm>
                <a:off x="6532517" y="873285"/>
                <a:ext cx="94671" cy="485002"/>
                <a:chOff x="2244455" y="772894"/>
                <a:chExt cx="94658" cy="485003"/>
              </a:xfrm>
            </p:grpSpPr>
            <p:sp>
              <p:nvSpPr>
                <p:cNvPr id="48" name="圆角矩形 333"/>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9" name="圆角矩形 33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4" name="组合 309"/>
              <p:cNvGrpSpPr/>
              <p:nvPr/>
            </p:nvGrpSpPr>
            <p:grpSpPr bwMode="auto">
              <a:xfrm>
                <a:off x="6895173" y="873285"/>
                <a:ext cx="94671" cy="485002"/>
                <a:chOff x="2244455" y="772894"/>
                <a:chExt cx="94658" cy="485003"/>
              </a:xfrm>
            </p:grpSpPr>
            <p:sp>
              <p:nvSpPr>
                <p:cNvPr id="46" name="圆角矩形 331"/>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7" name="圆角矩形 33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5" name="组合 310"/>
              <p:cNvGrpSpPr/>
              <p:nvPr/>
            </p:nvGrpSpPr>
            <p:grpSpPr bwMode="auto">
              <a:xfrm>
                <a:off x="7257828" y="873285"/>
                <a:ext cx="94671" cy="485002"/>
                <a:chOff x="2244455" y="772894"/>
                <a:chExt cx="94658" cy="485003"/>
              </a:xfrm>
            </p:grpSpPr>
            <p:sp>
              <p:nvSpPr>
                <p:cNvPr id="44" name="圆角矩形 329"/>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5" name="圆角矩形 33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6" name="组合 311"/>
              <p:cNvGrpSpPr/>
              <p:nvPr/>
            </p:nvGrpSpPr>
            <p:grpSpPr bwMode="auto">
              <a:xfrm>
                <a:off x="7620483" y="873285"/>
                <a:ext cx="94671" cy="485002"/>
                <a:chOff x="2244455" y="772894"/>
                <a:chExt cx="94658" cy="485003"/>
              </a:xfrm>
            </p:grpSpPr>
            <p:sp>
              <p:nvSpPr>
                <p:cNvPr id="42" name="圆角矩形 327"/>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3" name="圆角矩形 32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7" name="组合 312"/>
              <p:cNvGrpSpPr/>
              <p:nvPr/>
            </p:nvGrpSpPr>
            <p:grpSpPr bwMode="auto">
              <a:xfrm>
                <a:off x="7983141" y="873285"/>
                <a:ext cx="94671" cy="485002"/>
                <a:chOff x="2244455" y="772894"/>
                <a:chExt cx="94658" cy="485003"/>
              </a:xfrm>
            </p:grpSpPr>
            <p:sp>
              <p:nvSpPr>
                <p:cNvPr id="40" name="圆角矩形 325"/>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1" name="圆角矩形 32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8" name="组合 313"/>
              <p:cNvGrpSpPr/>
              <p:nvPr/>
            </p:nvGrpSpPr>
            <p:grpSpPr bwMode="auto">
              <a:xfrm>
                <a:off x="8345797" y="873284"/>
                <a:ext cx="94671" cy="485002"/>
                <a:chOff x="2244455" y="772894"/>
                <a:chExt cx="94658" cy="485003"/>
              </a:xfrm>
            </p:grpSpPr>
            <p:sp>
              <p:nvSpPr>
                <p:cNvPr id="38" name="圆角矩形 323"/>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9" name="圆角矩形 32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9" name="组合 314"/>
              <p:cNvGrpSpPr/>
              <p:nvPr/>
            </p:nvGrpSpPr>
            <p:grpSpPr bwMode="auto">
              <a:xfrm>
                <a:off x="8708451" y="873285"/>
                <a:ext cx="94671" cy="485002"/>
                <a:chOff x="2244455" y="772894"/>
                <a:chExt cx="94658" cy="485003"/>
              </a:xfrm>
            </p:grpSpPr>
            <p:sp>
              <p:nvSpPr>
                <p:cNvPr id="36" name="圆角矩形 321"/>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7" name="圆角矩形 32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30" name="组合 315"/>
              <p:cNvGrpSpPr/>
              <p:nvPr/>
            </p:nvGrpSpPr>
            <p:grpSpPr bwMode="auto">
              <a:xfrm>
                <a:off x="9071105" y="873285"/>
                <a:ext cx="94671" cy="485002"/>
                <a:chOff x="2244455" y="772894"/>
                <a:chExt cx="94658" cy="485003"/>
              </a:xfrm>
            </p:grpSpPr>
            <p:sp>
              <p:nvSpPr>
                <p:cNvPr id="34" name="圆角矩形 319"/>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5" name="圆角矩形 32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31" name="组合 316"/>
              <p:cNvGrpSpPr/>
              <p:nvPr/>
            </p:nvGrpSpPr>
            <p:grpSpPr bwMode="auto">
              <a:xfrm>
                <a:off x="9433759" y="873285"/>
                <a:ext cx="94671" cy="485002"/>
                <a:chOff x="2244455" y="772894"/>
                <a:chExt cx="94658" cy="485003"/>
              </a:xfrm>
            </p:grpSpPr>
            <p:sp>
              <p:nvSpPr>
                <p:cNvPr id="32" name="圆角矩形 317"/>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3" name="圆角矩形 31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sp>
          <p:nvSpPr>
            <p:cNvPr id="12" name="矩形 11"/>
            <p:cNvSpPr/>
            <p:nvPr/>
          </p:nvSpPr>
          <p:spPr>
            <a:xfrm>
              <a:off x="9078465" y="967620"/>
              <a:ext cx="142883" cy="666761"/>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4" name="矩形 13"/>
            <p:cNvSpPr/>
            <p:nvPr/>
          </p:nvSpPr>
          <p:spPr>
            <a:xfrm>
              <a:off x="9078465" y="1634381"/>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6" name="矩形 15"/>
            <p:cNvSpPr/>
            <p:nvPr/>
          </p:nvSpPr>
          <p:spPr>
            <a:xfrm>
              <a:off x="9078465" y="2340830"/>
              <a:ext cx="142883" cy="709625"/>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7" name="矩形 16"/>
            <p:cNvSpPr/>
            <p:nvPr/>
          </p:nvSpPr>
          <p:spPr>
            <a:xfrm>
              <a:off x="9078465" y="3050455"/>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8" name="矩形 17"/>
            <p:cNvSpPr/>
            <p:nvPr/>
          </p:nvSpPr>
          <p:spPr>
            <a:xfrm>
              <a:off x="9078465" y="3758491"/>
              <a:ext cx="142883" cy="682636"/>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sp>
        <p:nvSpPr>
          <p:cNvPr id="36868" name="文本框 1"/>
          <p:cNvSpPr txBox="1">
            <a:spLocks noChangeArrowheads="1"/>
          </p:cNvSpPr>
          <p:nvPr/>
        </p:nvSpPr>
        <p:spPr bwMode="auto">
          <a:xfrm>
            <a:off x="1618132" y="2311986"/>
            <a:ext cx="8956675" cy="304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dirty="0">
                <a:latin typeface="+mn-ea"/>
                <a:ea typeface="+mn-ea"/>
              </a:rPr>
              <a:t>共产主义不是教义，而是运动。它不是从原则出发，而是从事实出发。共产主义者不是把某种哲学作为前提，而是把迄今为止的全部历史，特别是这一历史目前在文明各国造成的实际结果作为前提。</a:t>
            </a:r>
          </a:p>
          <a:p>
            <a:pPr algn="r" eaLnBrk="1" hangingPunct="1">
              <a:lnSpc>
                <a:spcPct val="150000"/>
              </a:lnSpc>
              <a:spcBef>
                <a:spcPts val="1400"/>
              </a:spcBef>
              <a:buFont typeface="Arial" panose="020B0604020202020204" pitchFamily="34" charset="0"/>
              <a:buNone/>
            </a:pPr>
            <a:r>
              <a:rPr lang="zh-CN" altLang="en-US" sz="2400" dirty="0">
                <a:latin typeface="+mn-ea"/>
                <a:ea typeface="+mn-ea"/>
              </a:rPr>
              <a:t>                           </a:t>
            </a:r>
            <a:r>
              <a:rPr lang="en-US" altLang="zh-CN" sz="2400" dirty="0">
                <a:latin typeface="+mn-ea"/>
                <a:ea typeface="+mn-ea"/>
              </a:rPr>
              <a:t>—</a:t>
            </a:r>
            <a:r>
              <a:rPr lang="zh-CN" altLang="en-US" sz="2400" dirty="0">
                <a:latin typeface="+mn-ea"/>
                <a:ea typeface="+mn-ea"/>
              </a:rPr>
              <a:t>—恩格斯：《共产主义者和卡尔·海因岑》</a:t>
            </a:r>
          </a:p>
        </p:txBody>
      </p:sp>
      <p:sp>
        <p:nvSpPr>
          <p:cNvPr id="9" name="文本框 8"/>
          <p:cNvSpPr txBox="1"/>
          <p:nvPr/>
        </p:nvSpPr>
        <p:spPr>
          <a:xfrm>
            <a:off x="70582" y="255047"/>
            <a:ext cx="7017458"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一、预见未来社会的方法论原则</a:t>
            </a:r>
            <a:endParaRPr lang="zh-CN" altLang="en-US" sz="3000" b="1" dirty="0">
              <a:solidFill>
                <a:schemeClr val="bg1"/>
              </a:solidFill>
              <a:latin typeface="微软雅黑" panose="020B0503020204020204" pitchFamily="34" charset="-122"/>
            </a:endParaRP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一、预见未来社会的方法论原则</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6547389" y="3053197"/>
            <a:ext cx="3858251" cy="1135054"/>
          </a:xfrm>
          <a:prstGeom prst="rect">
            <a:avLst/>
          </a:prstGeom>
          <a:noFill/>
        </p:spPr>
        <p:txBody>
          <a:bodyPr wrap="square" rtlCol="0">
            <a:spAutoFit/>
          </a:bodyPr>
          <a:lstStyle/>
          <a:p>
            <a:pPr>
              <a:lnSpc>
                <a:spcPct val="150000"/>
              </a:lnSpc>
              <a:buClr>
                <a:srgbClr val="B26A37"/>
              </a:buClr>
            </a:pPr>
            <a:r>
              <a:rPr lang="zh-CN" altLang="en-US" sz="2400" dirty="0">
                <a:latin typeface="微软雅黑" panose="020B0503020204020204" pitchFamily="34" charset="-122"/>
              </a:rPr>
              <a:t>指出未来社会的发展方向、原则和基本特征</a:t>
            </a:r>
          </a:p>
        </p:txBody>
      </p:sp>
      <p:sp>
        <p:nvSpPr>
          <p:cNvPr id="7" name="矩形: 圆角 6"/>
          <p:cNvSpPr/>
          <p:nvPr/>
        </p:nvSpPr>
        <p:spPr>
          <a:xfrm>
            <a:off x="2690312" y="1229311"/>
            <a:ext cx="6811377"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（四）立足于揭示未来社会的一般特征，而不对各种细节作具体描绘</a:t>
            </a:r>
          </a:p>
        </p:txBody>
      </p:sp>
      <p:sp>
        <p:nvSpPr>
          <p:cNvPr id="9" name="arrow-pointing-left-circular-button_20407">
            <a:extLst>
              <a:ext uri="{FF2B5EF4-FFF2-40B4-BE49-F238E27FC236}">
                <a16:creationId xmlns:a16="http://schemas.microsoft.com/office/drawing/2014/main" xmlns="" id="{027AC46D-BFFF-4CD5-A092-CFB2EF81A12B}"/>
              </a:ext>
            </a:extLst>
          </p:cNvPr>
          <p:cNvSpPr>
            <a:spLocks noChangeAspect="1"/>
          </p:cNvSpPr>
          <p:nvPr/>
        </p:nvSpPr>
        <p:spPr bwMode="auto">
          <a:xfrm flipH="1">
            <a:off x="5812451" y="3372122"/>
            <a:ext cx="497697" cy="497205"/>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rgbClr val="A15E07"/>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p:txBody>
      </p:sp>
      <p:sp>
        <p:nvSpPr>
          <p:cNvPr id="11" name="文本框 10">
            <a:extLst>
              <a:ext uri="{FF2B5EF4-FFF2-40B4-BE49-F238E27FC236}">
                <a16:creationId xmlns:a16="http://schemas.microsoft.com/office/drawing/2014/main" xmlns="" id="{CCC625AA-7C64-4515-947F-CD1C4B2EB971}"/>
              </a:ext>
            </a:extLst>
          </p:cNvPr>
          <p:cNvSpPr txBox="1"/>
          <p:nvPr/>
        </p:nvSpPr>
        <p:spPr>
          <a:xfrm>
            <a:off x="6547389" y="4682297"/>
            <a:ext cx="3858251" cy="1135054"/>
          </a:xfrm>
          <a:prstGeom prst="rect">
            <a:avLst/>
          </a:prstGeom>
          <a:noFill/>
        </p:spPr>
        <p:txBody>
          <a:bodyPr wrap="square" rtlCol="0">
            <a:spAutoFit/>
          </a:bodyPr>
          <a:lstStyle/>
          <a:p>
            <a:pPr>
              <a:lnSpc>
                <a:spcPct val="150000"/>
              </a:lnSpc>
              <a:buClr>
                <a:srgbClr val="B26A37"/>
              </a:buClr>
            </a:pPr>
            <a:r>
              <a:rPr lang="zh-CN" altLang="en-US" sz="2400" dirty="0">
                <a:latin typeface="微软雅黑" panose="020B0503020204020204" pitchFamily="34" charset="-122"/>
              </a:rPr>
              <a:t>把具体情形留给后来的实践去回答</a:t>
            </a:r>
          </a:p>
        </p:txBody>
      </p:sp>
      <p:sp>
        <p:nvSpPr>
          <p:cNvPr id="12" name="arrow-pointing-left-circular-button_20407">
            <a:extLst>
              <a:ext uri="{FF2B5EF4-FFF2-40B4-BE49-F238E27FC236}">
                <a16:creationId xmlns:a16="http://schemas.microsoft.com/office/drawing/2014/main" xmlns="" id="{BA3829F1-373A-4015-BFAB-B53A53BD48ED}"/>
              </a:ext>
            </a:extLst>
          </p:cNvPr>
          <p:cNvSpPr>
            <a:spLocks noChangeAspect="1"/>
          </p:cNvSpPr>
          <p:nvPr/>
        </p:nvSpPr>
        <p:spPr bwMode="auto">
          <a:xfrm flipH="1">
            <a:off x="5812451" y="5001222"/>
            <a:ext cx="497697" cy="497205"/>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rgbClr val="A15E07"/>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p:txBody>
      </p:sp>
      <p:pic>
        <p:nvPicPr>
          <p:cNvPr id="5" name="图片 4">
            <a:extLst>
              <a:ext uri="{FF2B5EF4-FFF2-40B4-BE49-F238E27FC236}">
                <a16:creationId xmlns:a16="http://schemas.microsoft.com/office/drawing/2014/main" xmlns="" id="{C239BB57-FF4D-426E-B883-EA56DE6356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398" y="3182774"/>
            <a:ext cx="3858252" cy="25734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一、预见未来社会的方法论原则</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489" name="文本框 10"/>
          <p:cNvSpPr txBox="1"/>
          <p:nvPr/>
        </p:nvSpPr>
        <p:spPr>
          <a:xfrm>
            <a:off x="1130935" y="3061970"/>
            <a:ext cx="4761865" cy="2861310"/>
          </a:xfrm>
          <a:prstGeom prst="rect">
            <a:avLst/>
          </a:prstGeom>
          <a:noFill/>
          <a:ln w="9525">
            <a:noFill/>
          </a:ln>
        </p:spPr>
        <p:txBody>
          <a:bodyPr wrap="square" anchor="t">
            <a:spAutoFit/>
          </a:bodyPr>
          <a:lstStyle/>
          <a:p>
            <a:pPr indent="628650" algn="just" eaLnBrk="0" hangingPunct="0">
              <a:lnSpc>
                <a:spcPct val="150000"/>
              </a:lnSpc>
              <a:spcBef>
                <a:spcPts val="600"/>
              </a:spcBef>
            </a:pPr>
            <a:r>
              <a:rPr lang="zh-CN" altLang="en-US" sz="2400" dirty="0">
                <a:latin typeface="微软雅黑" panose="020B0503020204020204" pitchFamily="34" charset="-122"/>
                <a:ea typeface="微软雅黑" panose="020B0503020204020204" pitchFamily="34" charset="-122"/>
              </a:rPr>
              <a:t>中国共产党人从自己的经验中更深刻地认识到对社会未来发展的方向可以作出科学上的预见，但未来的事情具体如何发展，应该由未来的实践去回答。</a:t>
            </a:r>
          </a:p>
        </p:txBody>
      </p:sp>
      <p:pic>
        <p:nvPicPr>
          <p:cNvPr id="3" name="图片 2"/>
          <p:cNvPicPr>
            <a:picLocks noChangeAspect="1"/>
          </p:cNvPicPr>
          <p:nvPr/>
        </p:nvPicPr>
        <p:blipFill>
          <a:blip r:embed="rId3"/>
          <a:stretch>
            <a:fillRect/>
          </a:stretch>
        </p:blipFill>
        <p:spPr>
          <a:xfrm>
            <a:off x="6182359" y="2800350"/>
            <a:ext cx="4817343" cy="3384550"/>
          </a:xfrm>
          <a:prstGeom prst="rect">
            <a:avLst/>
          </a:prstGeom>
          <a:ln>
            <a:noFill/>
          </a:ln>
          <a:effectLst>
            <a:outerShdw blurRad="292100" dist="139700" dir="2700000" algn="tl" rotWithShape="0">
              <a:srgbClr val="333333">
                <a:alpha val="65000"/>
              </a:srgbClr>
            </a:outerShdw>
          </a:effectLst>
        </p:spPr>
      </p:pic>
      <p:sp>
        <p:nvSpPr>
          <p:cNvPr id="6" name="矩形: 圆角 5"/>
          <p:cNvSpPr/>
          <p:nvPr/>
        </p:nvSpPr>
        <p:spPr>
          <a:xfrm>
            <a:off x="2690312" y="1174198"/>
            <a:ext cx="6811377"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（四）立足于揭示未来社会的一般特征，而不对各种细节作具体描绘</a:t>
            </a: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二、共产主义社会的基本特征</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7894950" y="5585093"/>
            <a:ext cx="2840355" cy="523220"/>
          </a:xfrm>
          <a:prstGeom prst="rect">
            <a:avLst/>
          </a:prstGeom>
          <a:noFill/>
        </p:spPr>
        <p:txBody>
          <a:bodyPr wrap="square" rtlCol="0">
            <a:spAutoFit/>
          </a:bodyPr>
          <a:lstStyle/>
          <a:p>
            <a:pPr algn="ctr"/>
            <a:r>
              <a:rPr lang="zh-CN" altLang="en-US" sz="2800" b="1" dirty="0"/>
              <a:t>大胆说</a:t>
            </a:r>
          </a:p>
        </p:txBody>
      </p:sp>
      <p:sp>
        <p:nvSpPr>
          <p:cNvPr id="7" name="文本框 6"/>
          <p:cNvSpPr txBox="1"/>
          <p:nvPr/>
        </p:nvSpPr>
        <p:spPr>
          <a:xfrm>
            <a:off x="3413760" y="1095375"/>
            <a:ext cx="5364480" cy="1198880"/>
          </a:xfrm>
          <a:prstGeom prst="rect">
            <a:avLst/>
          </a:prstGeom>
          <a:noFill/>
        </p:spPr>
        <p:txBody>
          <a:bodyPr wrap="square" rtlCol="0">
            <a:spAutoFit/>
          </a:bodyPr>
          <a:lstStyle/>
          <a:p>
            <a:pPr algn="ctr">
              <a:spcBef>
                <a:spcPts val="0"/>
              </a:spcBef>
            </a:pPr>
            <a:r>
              <a:rPr lang="zh-CN" altLang="en-US" sz="3600" b="1" dirty="0">
                <a:solidFill>
                  <a:srgbClr val="B26A37"/>
                </a:solidFill>
                <a:latin typeface="微软雅黑" panose="020B0503020204020204" pitchFamily="34" charset="-122"/>
                <a:sym typeface="+mn-ea"/>
              </a:rPr>
              <a:t>你心中的共产主义社会是什么样子的呢？</a:t>
            </a:r>
          </a:p>
        </p:txBody>
      </p:sp>
      <p:pic>
        <p:nvPicPr>
          <p:cNvPr id="18" name="图片 8">
            <a:hlinkClick r:id="rId3" action="ppaction://hlinksldjump"/>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5464175" y="2990533"/>
            <a:ext cx="2720340" cy="3337560"/>
          </a:xfrm>
          <a:prstGeom prst="rect">
            <a:avLst/>
          </a:prstGeom>
        </p:spPr>
      </p:pic>
      <p:sp>
        <p:nvSpPr>
          <p:cNvPr id="12" name="文本框 11">
            <a:extLst>
              <a:ext uri="{FF2B5EF4-FFF2-40B4-BE49-F238E27FC236}">
                <a16:creationId xmlns:a16="http://schemas.microsoft.com/office/drawing/2014/main" xmlns="" id="{A0B11F46-1AC1-4729-8C9F-4F754138498F}"/>
              </a:ext>
            </a:extLst>
          </p:cNvPr>
          <p:cNvSpPr txBox="1"/>
          <p:nvPr/>
        </p:nvSpPr>
        <p:spPr>
          <a:xfrm>
            <a:off x="3128966" y="5585093"/>
            <a:ext cx="2398387" cy="523220"/>
          </a:xfrm>
          <a:prstGeom prst="rect">
            <a:avLst/>
          </a:prstGeom>
          <a:noFill/>
        </p:spPr>
        <p:txBody>
          <a:bodyPr wrap="square" rtlCol="0">
            <a:spAutoFit/>
          </a:bodyPr>
          <a:lstStyle/>
          <a:p>
            <a:pPr algn="ctr"/>
            <a:r>
              <a:rPr lang="zh-CN" altLang="en-US" sz="2800" b="1" dirty="0"/>
              <a:t>大胆想</a:t>
            </a:r>
          </a:p>
        </p:txBody>
      </p:sp>
      <p:pic>
        <p:nvPicPr>
          <p:cNvPr id="9" name="图片 8">
            <a:extLst>
              <a:ext uri="{FF2B5EF4-FFF2-40B4-BE49-F238E27FC236}">
                <a16:creationId xmlns:a16="http://schemas.microsoft.com/office/drawing/2014/main" xmlns="" id="{427DE2B6-99F4-4A0C-A2C6-EC133D2187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0775" y="2581275"/>
            <a:ext cx="3358222" cy="2124075"/>
          </a:xfrm>
          <a:prstGeom prst="ellipse">
            <a:avLst/>
          </a:prstGeom>
          <a:ln>
            <a:noFill/>
          </a:ln>
          <a:effectLst>
            <a:softEdge rad="112500"/>
          </a:effectLst>
        </p:spPr>
      </p:pic>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 y="2879980"/>
            <a:ext cx="12192000" cy="3978020"/>
          </a:xfrm>
          <a:prstGeom prst="rect">
            <a:avLst/>
          </a:prstGeom>
        </p:spPr>
      </p:pic>
      <p:grpSp>
        <p:nvGrpSpPr>
          <p:cNvPr id="30" name="组合 29"/>
          <p:cNvGrpSpPr/>
          <p:nvPr/>
        </p:nvGrpSpPr>
        <p:grpSpPr>
          <a:xfrm>
            <a:off x="200660" y="187325"/>
            <a:ext cx="11791950" cy="6513830"/>
            <a:chOff x="200660" y="187325"/>
            <a:chExt cx="11791950" cy="6513830"/>
          </a:xfrm>
        </p:grpSpPr>
        <p:sp>
          <p:nvSpPr>
            <p:cNvPr id="12" name="圆角矩形 18"/>
            <p:cNvSpPr/>
            <p:nvPr/>
          </p:nvSpPr>
          <p:spPr bwMode="auto">
            <a:xfrm>
              <a:off x="200660" y="30829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19" name="圆角矩形 25"/>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ndParaRPr>
            </a:p>
          </p:txBody>
        </p:sp>
        <p:sp>
          <p:nvSpPr>
            <p:cNvPr id="22" name="圆角矩形 23"/>
            <p:cNvSpPr/>
            <p:nvPr/>
          </p:nvSpPr>
          <p:spPr bwMode="auto">
            <a:xfrm>
              <a:off x="2363788" y="187325"/>
              <a:ext cx="7464425"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algn="ct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rPr>
                <a:t>拓展：</a:t>
              </a:r>
              <a:r>
                <a:rPr lang="zh-CN" altLang="en-US" sz="3200" b="1" dirty="0">
                  <a:solidFill>
                    <a:schemeClr val="bg1"/>
                  </a:solidFill>
                  <a:latin typeface="微软雅黑" panose="020B0503020204020204" pitchFamily="34" charset="-122"/>
                  <a:sym typeface="微软雅黑" panose="020B0503020204020204" pitchFamily="34" charset="-122"/>
                </a:rPr>
                <a:t>马克思对共产主义社会的初述</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ndParaRPr>
            </a:p>
          </p:txBody>
        </p:sp>
        <p:sp>
          <p:nvSpPr>
            <p:cNvPr id="25" name="矩形 4"/>
            <p:cNvSpPr>
              <a:spLocks noChangeArrowheads="1"/>
            </p:cNvSpPr>
            <p:nvPr/>
          </p:nvSpPr>
          <p:spPr bwMode="auto">
            <a:xfrm>
              <a:off x="1262743" y="1812653"/>
              <a:ext cx="9361713"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gn="just" eaLnBrk="0" hangingPunct="0">
                <a:lnSpc>
                  <a:spcPct val="150000"/>
                </a:lnSpc>
                <a:spcBef>
                  <a:spcPts val="600"/>
                </a:spcBef>
                <a:buNone/>
              </a:pPr>
              <a:r>
                <a:rPr lang="en-US" sz="2400" dirty="0">
                  <a:solidFill>
                    <a:srgbClr val="000000"/>
                  </a:solidFill>
                  <a:latin typeface="微软雅黑" panose="020B0503020204020204" pitchFamily="34" charset="-122"/>
                </a:rPr>
                <a:t>       </a:t>
              </a:r>
              <a:r>
                <a:rPr lang="zh-CN" altLang="en-US" sz="2400" dirty="0">
                  <a:latin typeface="微软雅黑" panose="020B0503020204020204" pitchFamily="34" charset="-122"/>
                  <a:sym typeface="+mn-ea"/>
                </a:rPr>
                <a:t>在</a:t>
              </a:r>
              <a:r>
                <a:rPr lang="en-US" altLang="zh-CN" sz="2400" dirty="0">
                  <a:latin typeface="微软雅黑" panose="020B0503020204020204" pitchFamily="34" charset="-122"/>
                  <a:sym typeface="+mn-ea"/>
                </a:rPr>
                <a:t>《1884</a:t>
              </a:r>
              <a:r>
                <a:rPr lang="zh-CN" altLang="en-US" sz="2400" dirty="0">
                  <a:latin typeface="微软雅黑" panose="020B0503020204020204" pitchFamily="34" charset="-122"/>
                  <a:sym typeface="+mn-ea"/>
                </a:rPr>
                <a:t>年经济学哲学手稿</a:t>
              </a:r>
              <a:r>
                <a:rPr lang="en-US" altLang="zh-CN" sz="2400" dirty="0">
                  <a:latin typeface="微软雅黑" panose="020B0503020204020204" pitchFamily="34" charset="-122"/>
                  <a:sym typeface="+mn-ea"/>
                </a:rPr>
                <a:t>》</a:t>
              </a:r>
              <a:r>
                <a:rPr lang="zh-CN" altLang="en-US" sz="2400" dirty="0">
                  <a:latin typeface="微软雅黑" panose="020B0503020204020204" pitchFamily="34" charset="-122"/>
                  <a:sym typeface="+mn-ea"/>
                </a:rPr>
                <a:t>的笔记本</a:t>
              </a:r>
              <a:r>
                <a:rPr lang="en-US" altLang="zh-CN" sz="2400" dirty="0">
                  <a:latin typeface="微软雅黑" panose="020B0503020204020204" pitchFamily="34" charset="-122"/>
                  <a:sym typeface="+mn-ea"/>
                </a:rPr>
                <a:t>Ⅲ《</a:t>
              </a:r>
              <a:r>
                <a:rPr lang="zh-CN" altLang="en-US" sz="2400" dirty="0">
                  <a:latin typeface="微软雅黑" panose="020B0503020204020204" pitchFamily="34" charset="-122"/>
                  <a:sym typeface="+mn-ea"/>
                </a:rPr>
                <a:t>私有财产和共产主义</a:t>
              </a:r>
              <a:r>
                <a:rPr lang="en-US" altLang="zh-CN" sz="2400" dirty="0">
                  <a:latin typeface="微软雅黑" panose="020B0503020204020204" pitchFamily="34" charset="-122"/>
                  <a:sym typeface="+mn-ea"/>
                </a:rPr>
                <a:t>》</a:t>
              </a:r>
              <a:r>
                <a:rPr lang="zh-CN" altLang="en-US" sz="2400" dirty="0">
                  <a:latin typeface="微软雅黑" panose="020B0503020204020204" pitchFamily="34" charset="-122"/>
                  <a:sym typeface="+mn-ea"/>
                </a:rPr>
                <a:t>中，马克思肯定了“共产主义是对私有财产即人的异化的积极的扬弃”，“这种共产主义，作为完成了的自然主义，等于人道主义，作为完成了的人道主义，等于自然主义，它是人和自然之间、人和人之间的矛盾的真正解决</a:t>
              </a:r>
              <a:r>
                <a:rPr lang="en-US" altLang="zh-CN" sz="2400" dirty="0">
                  <a:latin typeface="微软雅黑" panose="020B0503020204020204" pitchFamily="34" charset="-122"/>
                  <a:sym typeface="+mn-ea"/>
                </a:rPr>
                <a:t>……</a:t>
              </a:r>
              <a:r>
                <a:rPr lang="zh-CN" altLang="en-US" sz="2400" dirty="0">
                  <a:latin typeface="微软雅黑" panose="020B0503020204020204" pitchFamily="34" charset="-122"/>
                  <a:sym typeface="+mn-ea"/>
                </a:rPr>
                <a:t>它是历史之谜的解答</a:t>
              </a:r>
              <a:r>
                <a:rPr lang="en-US" altLang="zh-CN" sz="2400" dirty="0">
                  <a:latin typeface="微软雅黑" panose="020B0503020204020204" pitchFamily="34" charset="-122"/>
                  <a:sym typeface="+mn-ea"/>
                </a:rPr>
                <a:t>……”</a:t>
              </a:r>
              <a:r>
                <a:rPr lang="zh-CN" altLang="en-US" sz="2400" dirty="0">
                  <a:latin typeface="微软雅黑" panose="020B0503020204020204" pitchFamily="34" charset="-122"/>
                  <a:sym typeface="+mn-ea"/>
                </a:rPr>
                <a:t>，就是说这种共产主义不仅是一种废除了私有制的经济制度，而且是一种新的人与人之间的社会关系。</a:t>
              </a:r>
              <a:endParaRPr sz="2400" dirty="0">
                <a:solidFill>
                  <a:srgbClr val="000000"/>
                </a:solidFill>
                <a:latin typeface="微软雅黑" panose="020B0503020204020204" pitchFamily="34" charset="-122"/>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二、共产主义社会的基本特征</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1083902" y="5498223"/>
            <a:ext cx="3325505" cy="1005147"/>
          </a:xfrm>
          <a:prstGeom prst="rect">
            <a:avLst/>
          </a:prstGeom>
          <a:noFill/>
        </p:spPr>
        <p:txBody>
          <a:bodyPr wrap="square" rtlCol="0">
            <a:spAutoFit/>
          </a:bodyPr>
          <a:lstStyle/>
          <a:p>
            <a:pPr algn="just">
              <a:lnSpc>
                <a:spcPct val="130000"/>
              </a:lnSpc>
            </a:pPr>
            <a:r>
              <a:rPr lang="zh-CN" altLang="en-US" sz="2400" dirty="0"/>
              <a:t>社会生产力高度发展，产品极大丰富</a:t>
            </a:r>
          </a:p>
        </p:txBody>
      </p:sp>
      <p:sp>
        <p:nvSpPr>
          <p:cNvPr id="9" name="矩形: 圆角 8"/>
          <p:cNvSpPr/>
          <p:nvPr/>
        </p:nvSpPr>
        <p:spPr>
          <a:xfrm>
            <a:off x="2118043" y="1064542"/>
            <a:ext cx="7955915"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（一）物质财富极大丰富，消费资料按需分配</a:t>
            </a:r>
          </a:p>
        </p:txBody>
      </p:sp>
      <p:sp>
        <p:nvSpPr>
          <p:cNvPr id="15" name="Freeform 1"/>
          <p:cNvSpPr>
            <a:spLocks noChangeArrowheads="1"/>
          </p:cNvSpPr>
          <p:nvPr/>
        </p:nvSpPr>
        <p:spPr bwMode="auto">
          <a:xfrm rot="10800000">
            <a:off x="3710093" y="2671599"/>
            <a:ext cx="248285" cy="387350"/>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E7E6E6">
              <a:lumMod val="85000"/>
            </a:srgbClr>
          </a:solidFill>
          <a:ln>
            <a:noFill/>
          </a:ln>
          <a:effectLst/>
        </p:spPr>
        <p:txBody>
          <a:bodyPr wrap="none" lIns="121910" tIns="60955" rIns="121910" bIns="60955"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16" name="Freeform 1"/>
          <p:cNvSpPr>
            <a:spLocks noChangeArrowheads="1"/>
          </p:cNvSpPr>
          <p:nvPr/>
        </p:nvSpPr>
        <p:spPr bwMode="auto">
          <a:xfrm rot="10800000">
            <a:off x="5902002" y="2671599"/>
            <a:ext cx="248285" cy="387350"/>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E7E6E6">
              <a:lumMod val="85000"/>
            </a:srgbClr>
          </a:solidFill>
          <a:ln>
            <a:noFill/>
          </a:ln>
          <a:effectLst/>
        </p:spPr>
        <p:txBody>
          <a:bodyPr wrap="none" lIns="121910" tIns="60955" rIns="121910" bIns="60955"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17" name="Freeform 1"/>
          <p:cNvSpPr>
            <a:spLocks noChangeArrowheads="1"/>
          </p:cNvSpPr>
          <p:nvPr/>
        </p:nvSpPr>
        <p:spPr bwMode="auto">
          <a:xfrm rot="10800000">
            <a:off x="8660857" y="2671599"/>
            <a:ext cx="247650" cy="387350"/>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rgbClr val="E7E6E6">
              <a:lumMod val="85000"/>
            </a:srgbClr>
          </a:solidFill>
          <a:ln>
            <a:noFill/>
          </a:ln>
          <a:effectLst/>
        </p:spPr>
        <p:txBody>
          <a:bodyPr wrap="none" lIns="121910" tIns="60955" rIns="121910" bIns="60955"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10" name="Oval 2"/>
          <p:cNvSpPr/>
          <p:nvPr/>
        </p:nvSpPr>
        <p:spPr>
          <a:xfrm>
            <a:off x="1577023" y="2012469"/>
            <a:ext cx="1718945" cy="1718310"/>
          </a:xfrm>
          <a:prstGeom prst="ellipse">
            <a:avLst/>
          </a:prstGeom>
          <a:solidFill>
            <a:srgbClr val="B26A37"/>
          </a:solidFill>
          <a:ln w="6350" cap="flat" cmpd="sng" algn="ctr">
            <a:noFill/>
            <a:prstDash val="solid"/>
            <a:miter lim="800000"/>
          </a:ln>
          <a:effectLst/>
        </p:spPr>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150" b="0" i="0" u="none" strike="noStrike" kern="0" cap="none" spc="0" normalizeH="0" baseline="0" noProof="0">
              <a:ln>
                <a:noFill/>
              </a:ln>
              <a:solidFill>
                <a:srgbClr val="FFFFFF"/>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20" name="Freeform 16"/>
          <p:cNvSpPr>
            <a:spLocks noChangeArrowheads="1"/>
          </p:cNvSpPr>
          <p:nvPr/>
        </p:nvSpPr>
        <p:spPr bwMode="auto">
          <a:xfrm>
            <a:off x="2100898" y="2345209"/>
            <a:ext cx="652780" cy="1025525"/>
          </a:xfrm>
          <a:custGeom>
            <a:avLst/>
            <a:gdLst>
              <a:gd name="T0" fmla="*/ 853180 w 657"/>
              <a:gd name="T1" fmla="*/ 1989409 h 1032"/>
              <a:gd name="T2" fmla="*/ 699775 w 657"/>
              <a:gd name="T3" fmla="*/ 2165872 h 1032"/>
              <a:gd name="T4" fmla="*/ 525357 w 657"/>
              <a:gd name="T5" fmla="*/ 1989409 h 1032"/>
              <a:gd name="T6" fmla="*/ 941440 w 657"/>
              <a:gd name="T7" fmla="*/ 1924286 h 1032"/>
              <a:gd name="T8" fmla="*/ 416083 w 657"/>
              <a:gd name="T9" fmla="*/ 1749924 h 1032"/>
              <a:gd name="T10" fmla="*/ 1378537 w 657"/>
              <a:gd name="T11" fmla="*/ 699549 h 1032"/>
              <a:gd name="T12" fmla="*/ 1181002 w 657"/>
              <a:gd name="T13" fmla="*/ 1180621 h 1032"/>
              <a:gd name="T14" fmla="*/ 1115858 w 657"/>
              <a:gd name="T15" fmla="*/ 1333976 h 1032"/>
              <a:gd name="T16" fmla="*/ 1050714 w 657"/>
              <a:gd name="T17" fmla="*/ 1487330 h 1032"/>
              <a:gd name="T18" fmla="*/ 1050714 w 657"/>
              <a:gd name="T19" fmla="*/ 1531446 h 1032"/>
              <a:gd name="T20" fmla="*/ 348837 w 657"/>
              <a:gd name="T21" fmla="*/ 1661692 h 1032"/>
              <a:gd name="T22" fmla="*/ 327823 w 657"/>
              <a:gd name="T23" fmla="*/ 1487330 h 1032"/>
              <a:gd name="T24" fmla="*/ 283693 w 657"/>
              <a:gd name="T25" fmla="*/ 1333976 h 1032"/>
              <a:gd name="T26" fmla="*/ 195433 w 657"/>
              <a:gd name="T27" fmla="*/ 1159613 h 1032"/>
              <a:gd name="T28" fmla="*/ 0 w 657"/>
              <a:gd name="T29" fmla="*/ 699549 h 1032"/>
              <a:gd name="T30" fmla="*/ 699775 w 657"/>
              <a:gd name="T31" fmla="*/ 0 h 1032"/>
              <a:gd name="T32" fmla="*/ 1378537 w 657"/>
              <a:gd name="T33" fmla="*/ 699549 h 1032"/>
              <a:gd name="T34" fmla="*/ 1071728 w 657"/>
              <a:gd name="T35" fmla="*/ 327717 h 1032"/>
              <a:gd name="T36" fmla="*/ 327823 w 657"/>
              <a:gd name="T37" fmla="*/ 327717 h 1032"/>
              <a:gd name="T38" fmla="*/ 306808 w 657"/>
              <a:gd name="T39" fmla="*/ 1048274 h 1032"/>
              <a:gd name="T40" fmla="*/ 348837 w 657"/>
              <a:gd name="T41" fmla="*/ 1136505 h 1032"/>
              <a:gd name="T42" fmla="*/ 481227 w 657"/>
              <a:gd name="T43" fmla="*/ 1399099 h 1032"/>
              <a:gd name="T44" fmla="*/ 897310 w 657"/>
              <a:gd name="T45" fmla="*/ 1508338 h 1032"/>
              <a:gd name="T46" fmla="*/ 962454 w 657"/>
              <a:gd name="T47" fmla="*/ 1268852 h 1032"/>
              <a:gd name="T48" fmla="*/ 1071728 w 657"/>
              <a:gd name="T49" fmla="*/ 1092389 h 1032"/>
              <a:gd name="T50" fmla="*/ 1225132 w 657"/>
              <a:gd name="T51" fmla="*/ 699549 h 1032"/>
              <a:gd name="T52" fmla="*/ 743905 w 657"/>
              <a:gd name="T53" fmla="*/ 743665 h 1032"/>
              <a:gd name="T54" fmla="*/ 634631 w 657"/>
              <a:gd name="T55" fmla="*/ 743665 h 1032"/>
              <a:gd name="T56" fmla="*/ 502241 w 657"/>
              <a:gd name="T57" fmla="*/ 743665 h 1032"/>
              <a:gd name="T58" fmla="*/ 525357 w 657"/>
              <a:gd name="T59" fmla="*/ 1048274 h 1032"/>
              <a:gd name="T60" fmla="*/ 634631 w 657"/>
              <a:gd name="T61" fmla="*/ 1048274 h 1032"/>
              <a:gd name="T62" fmla="*/ 764920 w 657"/>
              <a:gd name="T63" fmla="*/ 1048274 h 1032"/>
              <a:gd name="T64" fmla="*/ 874194 w 657"/>
              <a:gd name="T65" fmla="*/ 1048274 h 1032"/>
              <a:gd name="T66" fmla="*/ 897310 w 657"/>
              <a:gd name="T67" fmla="*/ 743665 h 1032"/>
              <a:gd name="T68" fmla="*/ 809050 w 657"/>
              <a:gd name="T69" fmla="*/ 873912 h 10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75"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cxnSp>
        <p:nvCxnSpPr>
          <p:cNvPr id="24" name="Straight Connector 8"/>
          <p:cNvCxnSpPr/>
          <p:nvPr/>
        </p:nvCxnSpPr>
        <p:spPr>
          <a:xfrm>
            <a:off x="2448878" y="3781579"/>
            <a:ext cx="0" cy="1620000"/>
          </a:xfrm>
          <a:prstGeom prst="line">
            <a:avLst/>
          </a:prstGeom>
          <a:noFill/>
          <a:ln w="0" cap="flat" cmpd="sng" algn="ctr">
            <a:solidFill>
              <a:srgbClr val="E7E6E6">
                <a:lumMod val="85000"/>
              </a:srgbClr>
            </a:solidFill>
            <a:prstDash val="solid"/>
            <a:miter lim="800000"/>
            <a:tailEnd type="oval"/>
          </a:ln>
          <a:effectLst/>
        </p:spPr>
      </p:cxnSp>
      <p:grpSp>
        <p:nvGrpSpPr>
          <p:cNvPr id="45" name="组合 44"/>
          <p:cNvGrpSpPr/>
          <p:nvPr/>
        </p:nvGrpSpPr>
        <p:grpSpPr>
          <a:xfrm>
            <a:off x="6541420" y="2011199"/>
            <a:ext cx="1718310" cy="3390380"/>
            <a:chOff x="5226368" y="2100099"/>
            <a:chExt cx="1718310" cy="3390380"/>
          </a:xfrm>
        </p:grpSpPr>
        <p:sp>
          <p:nvSpPr>
            <p:cNvPr id="12" name="Oval 28"/>
            <p:cNvSpPr/>
            <p:nvPr/>
          </p:nvSpPr>
          <p:spPr>
            <a:xfrm>
              <a:off x="5226368" y="2100099"/>
              <a:ext cx="1718310" cy="1718310"/>
            </a:xfrm>
            <a:prstGeom prst="ellipse">
              <a:avLst/>
            </a:prstGeom>
            <a:solidFill>
              <a:srgbClr val="B26A37"/>
            </a:solidFill>
            <a:ln w="6350" cap="flat" cmpd="sng" algn="ctr">
              <a:noFill/>
              <a:prstDash val="solid"/>
              <a:miter lim="800000"/>
            </a:ln>
            <a:effectLst/>
          </p:spPr>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150" b="0" i="0" u="none" strike="noStrike" kern="0" cap="none" spc="0" normalizeH="0" baseline="0" noProof="0">
                <a:ln>
                  <a:noFill/>
                </a:ln>
                <a:solidFill>
                  <a:srgbClr val="FFFFFF"/>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22" name="Freeform 109"/>
            <p:cNvSpPr>
              <a:spLocks noChangeArrowheads="1"/>
            </p:cNvSpPr>
            <p:nvPr/>
          </p:nvSpPr>
          <p:spPr bwMode="auto">
            <a:xfrm>
              <a:off x="5603558" y="2430299"/>
              <a:ext cx="1009015" cy="1009015"/>
            </a:xfrm>
            <a:custGeom>
              <a:avLst/>
              <a:gdLst>
                <a:gd name="T0" fmla="*/ 1065415 w 1105"/>
                <a:gd name="T1" fmla="*/ 0 h 1105"/>
                <a:gd name="T2" fmla="*/ 0 w 1105"/>
                <a:gd name="T3" fmla="*/ 1065277 h 1105"/>
                <a:gd name="T4" fmla="*/ 1065415 w 1105"/>
                <a:gd name="T5" fmla="*/ 2130553 h 1105"/>
                <a:gd name="T6" fmla="*/ 2130830 w 1105"/>
                <a:gd name="T7" fmla="*/ 1065277 h 1105"/>
                <a:gd name="T8" fmla="*/ 1065415 w 1105"/>
                <a:gd name="T9" fmla="*/ 0 h 1105"/>
                <a:gd name="T10" fmla="*/ 1065415 w 1105"/>
                <a:gd name="T11" fmla="*/ 1953007 h 1105"/>
                <a:gd name="T12" fmla="*/ 162128 w 1105"/>
                <a:gd name="T13" fmla="*/ 1065277 h 1105"/>
                <a:gd name="T14" fmla="*/ 1065415 w 1105"/>
                <a:gd name="T15" fmla="*/ 162107 h 1105"/>
                <a:gd name="T16" fmla="*/ 1953261 w 1105"/>
                <a:gd name="T17" fmla="*/ 1065277 h 1105"/>
                <a:gd name="T18" fmla="*/ 1065415 w 1105"/>
                <a:gd name="T19" fmla="*/ 1953007 h 1105"/>
                <a:gd name="T20" fmla="*/ 1613563 w 1105"/>
                <a:gd name="T21" fmla="*/ 791238 h 1105"/>
                <a:gd name="T22" fmla="*/ 1598122 w 1105"/>
                <a:gd name="T23" fmla="*/ 872292 h 1105"/>
                <a:gd name="T24" fmla="*/ 1080856 w 1105"/>
                <a:gd name="T25" fmla="*/ 1227384 h 1105"/>
                <a:gd name="T26" fmla="*/ 1049974 w 1105"/>
                <a:gd name="T27" fmla="*/ 1227384 h 1105"/>
                <a:gd name="T28" fmla="*/ 1017162 w 1105"/>
                <a:gd name="T29" fmla="*/ 1227384 h 1105"/>
                <a:gd name="T30" fmla="*/ 999792 w 1105"/>
                <a:gd name="T31" fmla="*/ 1179138 h 1105"/>
                <a:gd name="T32" fmla="*/ 999792 w 1105"/>
                <a:gd name="T33" fmla="*/ 420707 h 1105"/>
                <a:gd name="T34" fmla="*/ 1049974 w 1105"/>
                <a:gd name="T35" fmla="*/ 355092 h 1105"/>
                <a:gd name="T36" fmla="*/ 1113667 w 1105"/>
                <a:gd name="T37" fmla="*/ 420707 h 1105"/>
                <a:gd name="T38" fmla="*/ 1113667 w 1105"/>
                <a:gd name="T39" fmla="*/ 1065277 h 1105"/>
                <a:gd name="T40" fmla="*/ 1534429 w 1105"/>
                <a:gd name="T41" fmla="*/ 775799 h 1105"/>
                <a:gd name="T42" fmla="*/ 1613563 w 1105"/>
                <a:gd name="T43" fmla="*/ 791238 h 1105"/>
                <a:gd name="T44" fmla="*/ 1613563 w 1105"/>
                <a:gd name="T45" fmla="*/ 791238 h 1105"/>
                <a:gd name="T46" fmla="*/ 1613563 w 1105"/>
                <a:gd name="T47" fmla="*/ 791238 h 1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5" h="1105">
                  <a:moveTo>
                    <a:pt x="552" y="0"/>
                  </a:moveTo>
                  <a:cubicBezTo>
                    <a:pt x="243" y="0"/>
                    <a:pt x="0" y="243"/>
                    <a:pt x="0" y="552"/>
                  </a:cubicBezTo>
                  <a:cubicBezTo>
                    <a:pt x="0" y="853"/>
                    <a:pt x="243" y="1104"/>
                    <a:pt x="552" y="1104"/>
                  </a:cubicBezTo>
                  <a:cubicBezTo>
                    <a:pt x="853" y="1104"/>
                    <a:pt x="1104" y="853"/>
                    <a:pt x="1104" y="552"/>
                  </a:cubicBezTo>
                  <a:cubicBezTo>
                    <a:pt x="1104" y="243"/>
                    <a:pt x="853" y="0"/>
                    <a:pt x="552" y="0"/>
                  </a:cubicBezTo>
                  <a:close/>
                  <a:moveTo>
                    <a:pt x="552" y="1012"/>
                  </a:moveTo>
                  <a:cubicBezTo>
                    <a:pt x="293" y="1012"/>
                    <a:pt x="84" y="803"/>
                    <a:pt x="84" y="552"/>
                  </a:cubicBezTo>
                  <a:cubicBezTo>
                    <a:pt x="84" y="293"/>
                    <a:pt x="293" y="84"/>
                    <a:pt x="552" y="84"/>
                  </a:cubicBezTo>
                  <a:cubicBezTo>
                    <a:pt x="803" y="84"/>
                    <a:pt x="1012" y="293"/>
                    <a:pt x="1012" y="552"/>
                  </a:cubicBezTo>
                  <a:cubicBezTo>
                    <a:pt x="1012" y="803"/>
                    <a:pt x="803" y="1012"/>
                    <a:pt x="552" y="1012"/>
                  </a:cubicBezTo>
                  <a:close/>
                  <a:moveTo>
                    <a:pt x="836" y="410"/>
                  </a:moveTo>
                  <a:cubicBezTo>
                    <a:pt x="845" y="419"/>
                    <a:pt x="845" y="435"/>
                    <a:pt x="828" y="452"/>
                  </a:cubicBezTo>
                  <a:cubicBezTo>
                    <a:pt x="560" y="636"/>
                    <a:pt x="560" y="636"/>
                    <a:pt x="560" y="636"/>
                  </a:cubicBezTo>
                  <a:cubicBezTo>
                    <a:pt x="552" y="636"/>
                    <a:pt x="552" y="636"/>
                    <a:pt x="544" y="636"/>
                  </a:cubicBezTo>
                  <a:cubicBezTo>
                    <a:pt x="544" y="636"/>
                    <a:pt x="535" y="636"/>
                    <a:pt x="527" y="636"/>
                  </a:cubicBezTo>
                  <a:cubicBezTo>
                    <a:pt x="518" y="628"/>
                    <a:pt x="518" y="619"/>
                    <a:pt x="518" y="611"/>
                  </a:cubicBezTo>
                  <a:cubicBezTo>
                    <a:pt x="518" y="218"/>
                    <a:pt x="518" y="218"/>
                    <a:pt x="518" y="218"/>
                  </a:cubicBezTo>
                  <a:cubicBezTo>
                    <a:pt x="518" y="201"/>
                    <a:pt x="527" y="184"/>
                    <a:pt x="544" y="184"/>
                  </a:cubicBezTo>
                  <a:cubicBezTo>
                    <a:pt x="560" y="184"/>
                    <a:pt x="577" y="201"/>
                    <a:pt x="577" y="218"/>
                  </a:cubicBezTo>
                  <a:cubicBezTo>
                    <a:pt x="577" y="552"/>
                    <a:pt x="577" y="552"/>
                    <a:pt x="577" y="552"/>
                  </a:cubicBezTo>
                  <a:cubicBezTo>
                    <a:pt x="795" y="402"/>
                    <a:pt x="795" y="402"/>
                    <a:pt x="795" y="402"/>
                  </a:cubicBezTo>
                  <a:cubicBezTo>
                    <a:pt x="811" y="393"/>
                    <a:pt x="828" y="393"/>
                    <a:pt x="836" y="410"/>
                  </a:cubicBezTo>
                  <a:close/>
                  <a:moveTo>
                    <a:pt x="836" y="410"/>
                  </a:moveTo>
                  <a:lnTo>
                    <a:pt x="836" y="41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wrap="none" lIns="121910" tIns="60955" rIns="121910" bIns="60955"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75"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cxnSp>
          <p:nvCxnSpPr>
            <p:cNvPr id="26" name="Straight Connector 94"/>
            <p:cNvCxnSpPr/>
            <p:nvPr/>
          </p:nvCxnSpPr>
          <p:spPr>
            <a:xfrm>
              <a:off x="6118543" y="3870479"/>
              <a:ext cx="0" cy="1620000"/>
            </a:xfrm>
            <a:prstGeom prst="line">
              <a:avLst/>
            </a:prstGeom>
            <a:noFill/>
            <a:ln w="0" cap="flat" cmpd="sng" algn="ctr">
              <a:solidFill>
                <a:srgbClr val="E7E6E6">
                  <a:lumMod val="85000"/>
                </a:srgbClr>
              </a:solidFill>
              <a:prstDash val="solid"/>
              <a:miter lim="800000"/>
              <a:tailEnd type="oval"/>
            </a:ln>
            <a:effectLst/>
          </p:spPr>
        </p:cxnSp>
      </p:grpSp>
      <p:grpSp>
        <p:nvGrpSpPr>
          <p:cNvPr id="60" name="组合 59"/>
          <p:cNvGrpSpPr/>
          <p:nvPr/>
        </p:nvGrpSpPr>
        <p:grpSpPr>
          <a:xfrm>
            <a:off x="9373185" y="2355369"/>
            <a:ext cx="1018540" cy="1589405"/>
            <a:chOff x="8442008" y="2444269"/>
            <a:chExt cx="1018540" cy="1589405"/>
          </a:xfrm>
        </p:grpSpPr>
        <p:sp>
          <p:nvSpPr>
            <p:cNvPr id="13" name="Oval 29"/>
            <p:cNvSpPr/>
            <p:nvPr/>
          </p:nvSpPr>
          <p:spPr>
            <a:xfrm>
              <a:off x="8442008" y="2444269"/>
              <a:ext cx="1018540" cy="1018540"/>
            </a:xfrm>
            <a:prstGeom prst="ellipse">
              <a:avLst/>
            </a:prstGeom>
            <a:solidFill>
              <a:sysClr val="window" lastClr="FFFFFF"/>
            </a:solidFill>
            <a:ln w="57150" cap="flat" cmpd="sng" algn="ctr">
              <a:noFill/>
              <a:prstDash val="solid"/>
              <a:miter lim="800000"/>
            </a:ln>
            <a:effectLst>
              <a:outerShdw blurRad="63500" sx="102000" sy="102000" algn="ctr" rotWithShape="0">
                <a:prstClr val="black">
                  <a:alpha val="40000"/>
                </a:prstClr>
              </a:outerShdw>
            </a:effectLst>
          </p:spPr>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150" b="0" i="0" u="none" strike="noStrike" kern="0" cap="none" spc="0" normalizeH="0" baseline="0" noProof="0">
                <a:ln>
                  <a:noFill/>
                </a:ln>
                <a:solidFill>
                  <a:srgbClr val="FFFFFF"/>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cxnSp>
          <p:nvCxnSpPr>
            <p:cNvPr id="27" name="Straight Connector 98"/>
            <p:cNvCxnSpPr/>
            <p:nvPr/>
          </p:nvCxnSpPr>
          <p:spPr>
            <a:xfrm>
              <a:off x="8968423" y="3523134"/>
              <a:ext cx="0" cy="510540"/>
            </a:xfrm>
            <a:prstGeom prst="line">
              <a:avLst/>
            </a:prstGeom>
            <a:noFill/>
            <a:ln w="0" cap="flat" cmpd="sng" algn="ctr">
              <a:solidFill>
                <a:srgbClr val="E7E6E6">
                  <a:lumMod val="85000"/>
                </a:srgbClr>
              </a:solidFill>
              <a:prstDash val="solid"/>
              <a:miter lim="800000"/>
              <a:tailEnd type="oval"/>
            </a:ln>
            <a:effectLst/>
          </p:spPr>
        </p:cxnSp>
        <p:grpSp>
          <p:nvGrpSpPr>
            <p:cNvPr id="29" name="Group 4698"/>
            <p:cNvGrpSpPr/>
            <p:nvPr/>
          </p:nvGrpSpPr>
          <p:grpSpPr bwMode="auto">
            <a:xfrm>
              <a:off x="8690293" y="2694459"/>
              <a:ext cx="498475" cy="488315"/>
              <a:chOff x="5427663" y="4046537"/>
              <a:chExt cx="395287" cy="387350"/>
            </a:xfrm>
            <a:solidFill>
              <a:sysClr val="window" lastClr="FFFFFF"/>
            </a:solidFill>
          </p:grpSpPr>
          <p:sp>
            <p:nvSpPr>
              <p:cNvPr id="30" name="Freeform 418"/>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31" name="Freeform 419"/>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32" name="Freeform 420"/>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33" name="Freeform 421"/>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34" name="Freeform 422"/>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35" name="Freeform 423"/>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36" name="Freeform 424"/>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37" name="Freeform 42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solidFill>
                <a:srgbClr val="A15E07"/>
              </a:solid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38" name="Freeform 426"/>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39" name="Freeform 427"/>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40" name="Freeform 428"/>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grpSp>
      </p:grpSp>
      <p:sp>
        <p:nvSpPr>
          <p:cNvPr id="41" name="文本框 40"/>
          <p:cNvSpPr txBox="1"/>
          <p:nvPr/>
        </p:nvSpPr>
        <p:spPr>
          <a:xfrm>
            <a:off x="3752612" y="4123399"/>
            <a:ext cx="2220679" cy="1005147"/>
          </a:xfrm>
          <a:prstGeom prst="rect">
            <a:avLst/>
          </a:prstGeom>
          <a:noFill/>
        </p:spPr>
        <p:txBody>
          <a:bodyPr wrap="square" rtlCol="0">
            <a:spAutoFit/>
          </a:bodyPr>
          <a:lstStyle/>
          <a:p>
            <a:pPr algn="just">
              <a:lnSpc>
                <a:spcPct val="130000"/>
              </a:lnSpc>
            </a:pPr>
            <a:r>
              <a:rPr lang="zh-CN" altLang="en-US" sz="2400" dirty="0"/>
              <a:t>实行普遍的生产资料公有制</a:t>
            </a:r>
            <a:endParaRPr lang="en-US" altLang="zh-CN" sz="2400" dirty="0"/>
          </a:p>
        </p:txBody>
      </p:sp>
      <p:sp>
        <p:nvSpPr>
          <p:cNvPr id="42" name="文本框 41"/>
          <p:cNvSpPr txBox="1"/>
          <p:nvPr/>
        </p:nvSpPr>
        <p:spPr>
          <a:xfrm>
            <a:off x="5593288" y="5508917"/>
            <a:ext cx="3659658" cy="1005147"/>
          </a:xfrm>
          <a:prstGeom prst="rect">
            <a:avLst/>
          </a:prstGeom>
          <a:noFill/>
        </p:spPr>
        <p:txBody>
          <a:bodyPr wrap="square" rtlCol="0">
            <a:spAutoFit/>
          </a:bodyPr>
          <a:lstStyle/>
          <a:p>
            <a:pPr algn="just">
              <a:lnSpc>
                <a:spcPct val="130000"/>
              </a:lnSpc>
            </a:pPr>
            <a:r>
              <a:rPr lang="zh-CN" altLang="en-US" sz="2400" dirty="0"/>
              <a:t>按照资源情况和社会成员需要，有计划进行生产</a:t>
            </a:r>
          </a:p>
        </p:txBody>
      </p:sp>
      <p:sp>
        <p:nvSpPr>
          <p:cNvPr id="43" name="文本框 42"/>
          <p:cNvSpPr txBox="1"/>
          <p:nvPr/>
        </p:nvSpPr>
        <p:spPr>
          <a:xfrm>
            <a:off x="8498309" y="4123399"/>
            <a:ext cx="2483076" cy="1005147"/>
          </a:xfrm>
          <a:prstGeom prst="rect">
            <a:avLst/>
          </a:prstGeom>
          <a:noFill/>
        </p:spPr>
        <p:txBody>
          <a:bodyPr wrap="square" rtlCol="0">
            <a:spAutoFit/>
          </a:bodyPr>
          <a:lstStyle/>
          <a:p>
            <a:pPr algn="just">
              <a:lnSpc>
                <a:spcPct val="130000"/>
              </a:lnSpc>
            </a:pPr>
            <a:r>
              <a:rPr lang="zh-CN" altLang="en-US" sz="2400" dirty="0"/>
              <a:t>消费品“各尽所能，按需分配”</a:t>
            </a:r>
            <a:endParaRPr lang="en-US" altLang="zh-CN" sz="2400" dirty="0"/>
          </a:p>
        </p:txBody>
      </p:sp>
      <p:grpSp>
        <p:nvGrpSpPr>
          <p:cNvPr id="59" name="组合 58"/>
          <p:cNvGrpSpPr/>
          <p:nvPr/>
        </p:nvGrpSpPr>
        <p:grpSpPr>
          <a:xfrm>
            <a:off x="4409424" y="2355369"/>
            <a:ext cx="1018540" cy="1589405"/>
            <a:chOff x="3713798" y="2444269"/>
            <a:chExt cx="1018540" cy="1589405"/>
          </a:xfrm>
        </p:grpSpPr>
        <p:sp>
          <p:nvSpPr>
            <p:cNvPr id="11" name="Oval 3"/>
            <p:cNvSpPr/>
            <p:nvPr/>
          </p:nvSpPr>
          <p:spPr>
            <a:xfrm>
              <a:off x="3713798" y="2444269"/>
              <a:ext cx="1018540" cy="1018540"/>
            </a:xfrm>
            <a:prstGeom prst="ellipse">
              <a:avLst/>
            </a:prstGeom>
            <a:solidFill>
              <a:sysClr val="window" lastClr="FFFFFF"/>
            </a:solidFill>
            <a:ln w="57150" cap="flat" cmpd="sng" algn="ctr">
              <a:noFill/>
              <a:prstDash val="solid"/>
              <a:miter lim="800000"/>
            </a:ln>
            <a:effectLst>
              <a:outerShdw blurRad="63500" sx="102000" sy="102000" algn="ctr" rotWithShape="0">
                <a:prstClr val="black">
                  <a:alpha val="40000"/>
                </a:prstClr>
              </a:outerShdw>
            </a:effectLst>
          </p:spPr>
          <p:txBody>
            <a:bodyPr lIns="121910" tIns="60955" rIns="121910" bIns="60955" anchor="ctr"/>
            <a:lstStyle>
              <a:lvl1pPr>
                <a:defRPr sz="4300">
                  <a:solidFill>
                    <a:schemeClr val="tx1"/>
                  </a:solidFill>
                  <a:latin typeface="Calibri" panose="020F0502020204030204" charset="0"/>
                  <a:ea typeface="MS PGothic" panose="020B0600070205080204" pitchFamily="34" charset="-128"/>
                </a:defRPr>
              </a:lvl1pPr>
              <a:lvl2pPr marL="742950" indent="-285750">
                <a:defRPr sz="4300">
                  <a:solidFill>
                    <a:schemeClr val="tx1"/>
                  </a:solidFill>
                  <a:latin typeface="Calibri" panose="020F0502020204030204" charset="0"/>
                  <a:ea typeface="MS PGothic" panose="020B0600070205080204" pitchFamily="34" charset="-128"/>
                </a:defRPr>
              </a:lvl2pPr>
              <a:lvl3pPr marL="1143000" indent="-228600">
                <a:defRPr sz="4300">
                  <a:solidFill>
                    <a:schemeClr val="tx1"/>
                  </a:solidFill>
                  <a:latin typeface="Calibri" panose="020F0502020204030204" charset="0"/>
                  <a:ea typeface="MS PGothic" panose="020B0600070205080204" pitchFamily="34" charset="-128"/>
                </a:defRPr>
              </a:lvl3pPr>
              <a:lvl4pPr marL="1600200" indent="-228600">
                <a:defRPr sz="4300">
                  <a:solidFill>
                    <a:schemeClr val="tx1"/>
                  </a:solidFill>
                  <a:latin typeface="Calibri" panose="020F0502020204030204" charset="0"/>
                  <a:ea typeface="MS PGothic" panose="020B0600070205080204" pitchFamily="34" charset="-128"/>
                </a:defRPr>
              </a:lvl4pPr>
              <a:lvl5pPr marL="2057400" indent="-228600">
                <a:defRPr sz="4300">
                  <a:solidFill>
                    <a:schemeClr val="tx1"/>
                  </a:solidFill>
                  <a:latin typeface="Calibri" panose="020F0502020204030204" charset="0"/>
                  <a:ea typeface="MS PGothic" panose="020B0600070205080204" pitchFamily="34" charset="-128"/>
                </a:defRPr>
              </a:lvl5pPr>
              <a:lvl6pPr marL="25146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6pPr>
              <a:lvl7pPr marL="29718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7pPr>
              <a:lvl8pPr marL="34290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8pPr>
              <a:lvl9pPr marL="3886200" indent="-228600" defTabSz="1087755" fontAlgn="base">
                <a:spcBef>
                  <a:spcPct val="0"/>
                </a:spcBef>
                <a:spcAft>
                  <a:spcPct val="0"/>
                </a:spcAft>
                <a:defRPr sz="4300">
                  <a:solidFill>
                    <a:schemeClr val="tx1"/>
                  </a:solidFill>
                  <a:latin typeface="Calibri" panose="020F050202020403020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150" b="0" i="0" u="none" strike="noStrike" kern="0" cap="none" spc="0" normalizeH="0" baseline="0" noProof="0">
                <a:ln>
                  <a:noFill/>
                </a:ln>
                <a:solidFill>
                  <a:srgbClr val="FFFFFF"/>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cxnSp>
          <p:nvCxnSpPr>
            <p:cNvPr id="25" name="Straight Connector 90"/>
            <p:cNvCxnSpPr/>
            <p:nvPr/>
          </p:nvCxnSpPr>
          <p:spPr>
            <a:xfrm>
              <a:off x="4210368" y="3523134"/>
              <a:ext cx="0" cy="510540"/>
            </a:xfrm>
            <a:prstGeom prst="line">
              <a:avLst/>
            </a:prstGeom>
            <a:noFill/>
            <a:ln w="0" cap="flat" cmpd="sng" algn="ctr">
              <a:solidFill>
                <a:srgbClr val="E7E6E6">
                  <a:lumMod val="85000"/>
                </a:srgbClr>
              </a:solidFill>
              <a:prstDash val="solid"/>
              <a:miter lim="800000"/>
              <a:tailEnd type="oval"/>
            </a:ln>
            <a:effectLst/>
          </p:spPr>
        </p:cxnSp>
        <p:grpSp>
          <p:nvGrpSpPr>
            <p:cNvPr id="47" name="Group 4698"/>
            <p:cNvGrpSpPr/>
            <p:nvPr/>
          </p:nvGrpSpPr>
          <p:grpSpPr bwMode="auto">
            <a:xfrm>
              <a:off x="3961130" y="2760499"/>
              <a:ext cx="498475" cy="488315"/>
              <a:chOff x="5427663" y="4046537"/>
              <a:chExt cx="395287" cy="387350"/>
            </a:xfrm>
            <a:solidFill>
              <a:sysClr val="window" lastClr="FFFFFF"/>
            </a:solidFill>
          </p:grpSpPr>
          <p:sp>
            <p:nvSpPr>
              <p:cNvPr id="48" name="Freeform 418"/>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49" name="Freeform 419"/>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50" name="Freeform 420"/>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51" name="Freeform 421"/>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52" name="Freeform 422"/>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53" name="Freeform 423"/>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54" name="Freeform 424"/>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55" name="Freeform 42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solidFill>
                <a:srgbClr val="A15E07"/>
              </a:solid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56" name="Freeform 426"/>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57" name="Freeform 427"/>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58" name="Freeform 428"/>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lstStyle/>
              <a:p>
                <a:pPr marL="0" marR="0" lvl="0" indent="0" defTabSz="544195" eaLnBrk="1" fontAlgn="auto" latinLnBrk="0" hangingPunct="1">
                  <a:lnSpc>
                    <a:spcPct val="100000"/>
                  </a:lnSpc>
                  <a:spcBef>
                    <a:spcPts val="0"/>
                  </a:spcBef>
                  <a:spcAft>
                    <a:spcPts val="0"/>
                  </a:spcAft>
                  <a:buClrTx/>
                  <a:buSzTx/>
                  <a:buFontTx/>
                  <a:buNone/>
                  <a:defRPr/>
                </a:pPr>
                <a:endParaRPr kumimoji="0" lang="en-US" sz="1075"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grpSp>
      </p:gr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二、共产主义社会的基本特征</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5055235" y="1870015"/>
            <a:ext cx="7085965" cy="460375"/>
          </a:xfrm>
          <a:prstGeom prst="rect">
            <a:avLst/>
          </a:prstGeom>
          <a:noFill/>
        </p:spPr>
        <p:txBody>
          <a:bodyPr wrap="square" rtlCol="0">
            <a:spAutoFit/>
          </a:bodyPr>
          <a:lstStyle/>
          <a:p>
            <a:r>
              <a:rPr lang="zh-CN" altLang="en-US" sz="2400" b="1" dirty="0">
                <a:latin typeface="微软雅黑" panose="020B0503020204020204" pitchFamily="34" charset="-122"/>
              </a:rPr>
              <a:t>阶级剥削和压迫不复存在，阶级斗争也随之消失</a:t>
            </a:r>
            <a:endParaRPr lang="en-US" altLang="zh-CN" sz="2400" b="1" dirty="0">
              <a:latin typeface="微软雅黑" panose="020B0503020204020204" pitchFamily="34" charset="-122"/>
            </a:endParaRPr>
          </a:p>
        </p:txBody>
      </p:sp>
      <p:sp>
        <p:nvSpPr>
          <p:cNvPr id="9" name="文本框 8"/>
          <p:cNvSpPr txBox="1"/>
          <p:nvPr/>
        </p:nvSpPr>
        <p:spPr>
          <a:xfrm>
            <a:off x="5055235" y="2669179"/>
            <a:ext cx="6557010" cy="460375"/>
          </a:xfrm>
          <a:prstGeom prst="rect">
            <a:avLst/>
          </a:prstGeom>
          <a:noFill/>
        </p:spPr>
        <p:txBody>
          <a:bodyPr wrap="square" rtlCol="0">
            <a:spAutoFit/>
          </a:bodyPr>
          <a:lstStyle/>
          <a:p>
            <a:r>
              <a:rPr lang="zh-CN" altLang="en-US" sz="2400" b="1" dirty="0">
                <a:latin typeface="微软雅黑" panose="020B0503020204020204" pitchFamily="34" charset="-122"/>
              </a:rPr>
              <a:t>社会管理机构只具有人们自我管理的性质</a:t>
            </a:r>
          </a:p>
        </p:txBody>
      </p:sp>
      <p:sp>
        <p:nvSpPr>
          <p:cNvPr id="10" name="文本框 9"/>
          <p:cNvSpPr txBox="1"/>
          <p:nvPr/>
        </p:nvSpPr>
        <p:spPr>
          <a:xfrm>
            <a:off x="5055235" y="3406709"/>
            <a:ext cx="5897245" cy="460375"/>
          </a:xfrm>
          <a:prstGeom prst="rect">
            <a:avLst/>
          </a:prstGeom>
          <a:noFill/>
        </p:spPr>
        <p:txBody>
          <a:bodyPr wrap="square" rtlCol="0">
            <a:spAutoFit/>
          </a:bodyPr>
          <a:lstStyle/>
          <a:p>
            <a:r>
              <a:rPr lang="zh-CN" altLang="en-US" sz="2400" b="1" dirty="0"/>
              <a:t>大量的社会资源将从军事活动中解放出来</a:t>
            </a:r>
          </a:p>
        </p:txBody>
      </p:sp>
      <p:sp>
        <p:nvSpPr>
          <p:cNvPr id="11" name="文本框 10"/>
          <p:cNvSpPr txBox="1"/>
          <p:nvPr/>
        </p:nvSpPr>
        <p:spPr>
          <a:xfrm>
            <a:off x="5055235" y="4899310"/>
            <a:ext cx="6864985" cy="460375"/>
          </a:xfrm>
          <a:prstGeom prst="rect">
            <a:avLst/>
          </a:prstGeom>
          <a:noFill/>
        </p:spPr>
        <p:txBody>
          <a:bodyPr wrap="square" rtlCol="0">
            <a:spAutoFit/>
          </a:bodyPr>
          <a:lstStyle/>
          <a:p>
            <a:r>
              <a:rPr lang="zh-CN" altLang="en-US" sz="2400" b="1" dirty="0"/>
              <a:t>以合乎自然发展规律的方式来改造和利用自然</a:t>
            </a:r>
          </a:p>
        </p:txBody>
      </p:sp>
      <p:sp>
        <p:nvSpPr>
          <p:cNvPr id="12" name="文本框 11"/>
          <p:cNvSpPr txBox="1"/>
          <p:nvPr/>
        </p:nvSpPr>
        <p:spPr>
          <a:xfrm>
            <a:off x="5055235" y="5679049"/>
            <a:ext cx="6619875" cy="940514"/>
          </a:xfrm>
          <a:prstGeom prst="rect">
            <a:avLst/>
          </a:prstGeom>
          <a:noFill/>
        </p:spPr>
        <p:txBody>
          <a:bodyPr wrap="square" rtlCol="0">
            <a:spAutoFit/>
          </a:bodyPr>
          <a:lstStyle/>
          <a:p>
            <a:pPr algn="just">
              <a:lnSpc>
                <a:spcPct val="120000"/>
              </a:lnSpc>
            </a:pPr>
            <a:r>
              <a:rPr lang="zh-CN" altLang="en-US" sz="2400" b="1" dirty="0"/>
              <a:t>人们具有高度的觉悟和高尚的道德品质，乐意为社会公共事业作贡献</a:t>
            </a:r>
          </a:p>
        </p:txBody>
      </p:sp>
      <p:sp>
        <p:nvSpPr>
          <p:cNvPr id="17" name="矩形: 圆角 16"/>
          <p:cNvSpPr/>
          <p:nvPr/>
        </p:nvSpPr>
        <p:spPr>
          <a:xfrm>
            <a:off x="1897222" y="1064542"/>
            <a:ext cx="839755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（二）社会关系高度和谐，人们精神境界极大提高</a:t>
            </a:r>
          </a:p>
        </p:txBody>
      </p:sp>
      <p:grpSp>
        <p:nvGrpSpPr>
          <p:cNvPr id="13" name="组合 12"/>
          <p:cNvGrpSpPr/>
          <p:nvPr/>
        </p:nvGrpSpPr>
        <p:grpSpPr>
          <a:xfrm>
            <a:off x="516890" y="1830202"/>
            <a:ext cx="3687967" cy="540000"/>
            <a:chOff x="626858" y="2338932"/>
            <a:chExt cx="3687967" cy="540000"/>
          </a:xfrm>
        </p:grpSpPr>
        <p:sp>
          <p:nvSpPr>
            <p:cNvPr id="18" name="矩形 17"/>
            <p:cNvSpPr>
              <a:spLocks noChangeArrowheads="1"/>
            </p:cNvSpPr>
            <p:nvPr/>
          </p:nvSpPr>
          <p:spPr bwMode="auto">
            <a:xfrm>
              <a:off x="626858" y="2338932"/>
              <a:ext cx="71417" cy="540000"/>
            </a:xfrm>
            <a:prstGeom prst="rect">
              <a:avLst/>
            </a:prstGeom>
            <a:solidFill>
              <a:srgbClr val="B26A37"/>
            </a:solidFill>
            <a:ln w="9525">
              <a:noFill/>
              <a:miter lim="800000"/>
            </a:ln>
          </p:spPr>
          <p:txBody>
            <a:bodyPr lIns="91396"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19" name="文本框 18"/>
            <p:cNvSpPr txBox="1"/>
            <p:nvPr/>
          </p:nvSpPr>
          <p:spPr>
            <a:xfrm>
              <a:off x="865983" y="2347322"/>
              <a:ext cx="3448842" cy="523220"/>
            </a:xfrm>
            <a:prstGeom prst="rect">
              <a:avLst/>
            </a:prstGeom>
            <a:noFill/>
          </p:spPr>
          <p:txBody>
            <a:bodyPr wrap="square" rtlCol="0">
              <a:spAutoFit/>
            </a:bodyPr>
            <a:lstStyle/>
            <a:p>
              <a:r>
                <a:rPr lang="zh-CN" altLang="en-US" sz="2800" b="1" dirty="0">
                  <a:solidFill>
                    <a:srgbClr val="B26A37"/>
                  </a:solidFill>
                </a:rPr>
                <a:t>阶级消亡</a:t>
              </a:r>
            </a:p>
          </p:txBody>
        </p:sp>
      </p:grpSp>
      <p:grpSp>
        <p:nvGrpSpPr>
          <p:cNvPr id="20" name="组合 19"/>
          <p:cNvGrpSpPr/>
          <p:nvPr/>
        </p:nvGrpSpPr>
        <p:grpSpPr>
          <a:xfrm>
            <a:off x="516890" y="2621638"/>
            <a:ext cx="3687967" cy="540000"/>
            <a:chOff x="626858" y="2338932"/>
            <a:chExt cx="3687967" cy="540000"/>
          </a:xfrm>
        </p:grpSpPr>
        <p:sp>
          <p:nvSpPr>
            <p:cNvPr id="21" name="矩形 20"/>
            <p:cNvSpPr>
              <a:spLocks noChangeArrowheads="1"/>
            </p:cNvSpPr>
            <p:nvPr/>
          </p:nvSpPr>
          <p:spPr bwMode="auto">
            <a:xfrm>
              <a:off x="626858" y="2338932"/>
              <a:ext cx="71417" cy="540000"/>
            </a:xfrm>
            <a:prstGeom prst="rect">
              <a:avLst/>
            </a:prstGeom>
            <a:solidFill>
              <a:srgbClr val="B26A37"/>
            </a:solidFill>
            <a:ln w="9525">
              <a:noFill/>
              <a:miter lim="800000"/>
            </a:ln>
          </p:spPr>
          <p:txBody>
            <a:bodyPr lIns="91396"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22" name="文本框 21"/>
            <p:cNvSpPr txBox="1"/>
            <p:nvPr/>
          </p:nvSpPr>
          <p:spPr>
            <a:xfrm>
              <a:off x="865983" y="2347322"/>
              <a:ext cx="3448842" cy="523220"/>
            </a:xfrm>
            <a:prstGeom prst="rect">
              <a:avLst/>
            </a:prstGeom>
            <a:noFill/>
          </p:spPr>
          <p:txBody>
            <a:bodyPr wrap="square" rtlCol="0">
              <a:spAutoFit/>
            </a:bodyPr>
            <a:lstStyle/>
            <a:p>
              <a:r>
                <a:rPr lang="zh-CN" altLang="en-US" sz="2800" b="1" dirty="0">
                  <a:solidFill>
                    <a:srgbClr val="B26A37"/>
                  </a:solidFill>
                </a:rPr>
                <a:t>国家消亡</a:t>
              </a:r>
            </a:p>
          </p:txBody>
        </p:sp>
      </p:grpSp>
      <p:grpSp>
        <p:nvGrpSpPr>
          <p:cNvPr id="23" name="组合 22"/>
          <p:cNvGrpSpPr/>
          <p:nvPr/>
        </p:nvGrpSpPr>
        <p:grpSpPr>
          <a:xfrm>
            <a:off x="516890" y="3351440"/>
            <a:ext cx="3687967" cy="540000"/>
            <a:chOff x="626858" y="2338932"/>
            <a:chExt cx="3687967" cy="540000"/>
          </a:xfrm>
        </p:grpSpPr>
        <p:sp>
          <p:nvSpPr>
            <p:cNvPr id="24" name="矩形 23"/>
            <p:cNvSpPr>
              <a:spLocks noChangeArrowheads="1"/>
            </p:cNvSpPr>
            <p:nvPr/>
          </p:nvSpPr>
          <p:spPr bwMode="auto">
            <a:xfrm>
              <a:off x="626858" y="2338932"/>
              <a:ext cx="71417" cy="540000"/>
            </a:xfrm>
            <a:prstGeom prst="rect">
              <a:avLst/>
            </a:prstGeom>
            <a:solidFill>
              <a:srgbClr val="B26A37"/>
            </a:solidFill>
            <a:ln w="9525">
              <a:noFill/>
              <a:miter lim="800000"/>
            </a:ln>
          </p:spPr>
          <p:txBody>
            <a:bodyPr lIns="91396"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25" name="文本框 24"/>
            <p:cNvSpPr txBox="1"/>
            <p:nvPr/>
          </p:nvSpPr>
          <p:spPr>
            <a:xfrm>
              <a:off x="865983" y="2347322"/>
              <a:ext cx="3448842" cy="521970"/>
            </a:xfrm>
            <a:prstGeom prst="rect">
              <a:avLst/>
            </a:prstGeom>
            <a:noFill/>
          </p:spPr>
          <p:txBody>
            <a:bodyPr wrap="square" rtlCol="0">
              <a:spAutoFit/>
            </a:bodyPr>
            <a:lstStyle/>
            <a:p>
              <a:r>
                <a:rPr lang="zh-CN" altLang="en-US" sz="2800" b="1" dirty="0">
                  <a:solidFill>
                    <a:srgbClr val="B26A37"/>
                  </a:solidFill>
                </a:rPr>
                <a:t>战争将不复存在</a:t>
              </a:r>
            </a:p>
          </p:txBody>
        </p:sp>
      </p:grpSp>
      <p:grpSp>
        <p:nvGrpSpPr>
          <p:cNvPr id="26" name="组合 25"/>
          <p:cNvGrpSpPr/>
          <p:nvPr/>
        </p:nvGrpSpPr>
        <p:grpSpPr>
          <a:xfrm>
            <a:off x="516890" y="4836314"/>
            <a:ext cx="4364241" cy="540000"/>
            <a:chOff x="626858" y="2338932"/>
            <a:chExt cx="4364241" cy="540000"/>
          </a:xfrm>
        </p:grpSpPr>
        <p:sp>
          <p:nvSpPr>
            <p:cNvPr id="27" name="矩形 26"/>
            <p:cNvSpPr>
              <a:spLocks noChangeArrowheads="1"/>
            </p:cNvSpPr>
            <p:nvPr/>
          </p:nvSpPr>
          <p:spPr bwMode="auto">
            <a:xfrm>
              <a:off x="626858" y="2338932"/>
              <a:ext cx="71417" cy="540000"/>
            </a:xfrm>
            <a:prstGeom prst="rect">
              <a:avLst/>
            </a:prstGeom>
            <a:solidFill>
              <a:srgbClr val="B26A37"/>
            </a:solidFill>
            <a:ln w="9525">
              <a:noFill/>
              <a:miter lim="800000"/>
            </a:ln>
          </p:spPr>
          <p:txBody>
            <a:bodyPr lIns="91396"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28" name="文本框 27"/>
            <p:cNvSpPr txBox="1"/>
            <p:nvPr/>
          </p:nvSpPr>
          <p:spPr>
            <a:xfrm>
              <a:off x="865982" y="2347322"/>
              <a:ext cx="4125117" cy="523220"/>
            </a:xfrm>
            <a:prstGeom prst="rect">
              <a:avLst/>
            </a:prstGeom>
            <a:noFill/>
          </p:spPr>
          <p:txBody>
            <a:bodyPr wrap="square" rtlCol="0">
              <a:spAutoFit/>
            </a:bodyPr>
            <a:lstStyle/>
            <a:p>
              <a:r>
                <a:rPr lang="zh-CN" altLang="en-US" sz="2800" b="1" dirty="0">
                  <a:solidFill>
                    <a:srgbClr val="B26A37"/>
                  </a:solidFill>
                </a:rPr>
                <a:t>社会与自然之间达成和谐</a:t>
              </a:r>
            </a:p>
          </p:txBody>
        </p:sp>
      </p:grpSp>
      <p:grpSp>
        <p:nvGrpSpPr>
          <p:cNvPr id="29" name="组合 28"/>
          <p:cNvGrpSpPr/>
          <p:nvPr/>
        </p:nvGrpSpPr>
        <p:grpSpPr>
          <a:xfrm>
            <a:off x="516890" y="5608325"/>
            <a:ext cx="4489972" cy="1081963"/>
            <a:chOff x="626858" y="2343127"/>
            <a:chExt cx="4489972" cy="1081963"/>
          </a:xfrm>
        </p:grpSpPr>
        <p:sp>
          <p:nvSpPr>
            <p:cNvPr id="30" name="矩形 29"/>
            <p:cNvSpPr>
              <a:spLocks noChangeArrowheads="1"/>
            </p:cNvSpPr>
            <p:nvPr/>
          </p:nvSpPr>
          <p:spPr bwMode="auto">
            <a:xfrm>
              <a:off x="626858" y="2434108"/>
              <a:ext cx="71417" cy="900000"/>
            </a:xfrm>
            <a:prstGeom prst="rect">
              <a:avLst/>
            </a:prstGeom>
            <a:solidFill>
              <a:srgbClr val="B26A37"/>
            </a:solidFill>
            <a:ln w="9525">
              <a:noFill/>
              <a:miter lim="800000"/>
            </a:ln>
          </p:spPr>
          <p:txBody>
            <a:bodyPr lIns="91396"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31" name="文本框 30"/>
            <p:cNvSpPr txBox="1"/>
            <p:nvPr/>
          </p:nvSpPr>
          <p:spPr>
            <a:xfrm>
              <a:off x="865982" y="2343127"/>
              <a:ext cx="4250848" cy="1081963"/>
            </a:xfrm>
            <a:prstGeom prst="rect">
              <a:avLst/>
            </a:prstGeom>
            <a:noFill/>
          </p:spPr>
          <p:txBody>
            <a:bodyPr wrap="square" rtlCol="0">
              <a:spAutoFit/>
            </a:bodyPr>
            <a:lstStyle/>
            <a:p>
              <a:pPr>
                <a:lnSpc>
                  <a:spcPct val="120000"/>
                </a:lnSpc>
              </a:pPr>
              <a:r>
                <a:rPr lang="zh-CN" altLang="en-US" sz="2800" b="1" dirty="0">
                  <a:solidFill>
                    <a:srgbClr val="B26A37"/>
                  </a:solidFill>
                </a:rPr>
                <a:t>人们的精神境界得到极大提高</a:t>
              </a:r>
            </a:p>
          </p:txBody>
        </p:sp>
      </p:grpSp>
      <p:grpSp>
        <p:nvGrpSpPr>
          <p:cNvPr id="32" name="组合 31">
            <a:extLst>
              <a:ext uri="{FF2B5EF4-FFF2-40B4-BE49-F238E27FC236}">
                <a16:creationId xmlns:a16="http://schemas.microsoft.com/office/drawing/2014/main" xmlns="" id="{B73826A4-9ED2-4EB1-9AC3-14D71DCABFA8}"/>
              </a:ext>
            </a:extLst>
          </p:cNvPr>
          <p:cNvGrpSpPr/>
          <p:nvPr/>
        </p:nvGrpSpPr>
        <p:grpSpPr>
          <a:xfrm>
            <a:off x="516890" y="4055913"/>
            <a:ext cx="3687967" cy="540000"/>
            <a:chOff x="626858" y="2338932"/>
            <a:chExt cx="3687967" cy="540000"/>
          </a:xfrm>
        </p:grpSpPr>
        <p:sp>
          <p:nvSpPr>
            <p:cNvPr id="33" name="矩形 32">
              <a:extLst>
                <a:ext uri="{FF2B5EF4-FFF2-40B4-BE49-F238E27FC236}">
                  <a16:creationId xmlns:a16="http://schemas.microsoft.com/office/drawing/2014/main" xmlns="" id="{0DCA4019-C135-426C-BC42-9D2408AC343E}"/>
                </a:ext>
              </a:extLst>
            </p:cNvPr>
            <p:cNvSpPr>
              <a:spLocks noChangeArrowheads="1"/>
            </p:cNvSpPr>
            <p:nvPr/>
          </p:nvSpPr>
          <p:spPr bwMode="auto">
            <a:xfrm>
              <a:off x="626858" y="2338932"/>
              <a:ext cx="71417" cy="540000"/>
            </a:xfrm>
            <a:prstGeom prst="rect">
              <a:avLst/>
            </a:prstGeom>
            <a:solidFill>
              <a:srgbClr val="B26A37"/>
            </a:solidFill>
            <a:ln w="9525">
              <a:noFill/>
              <a:miter lim="800000"/>
            </a:ln>
          </p:spPr>
          <p:txBody>
            <a:bodyPr lIns="91396"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34" name="文本框 33">
              <a:extLst>
                <a:ext uri="{FF2B5EF4-FFF2-40B4-BE49-F238E27FC236}">
                  <a16:creationId xmlns:a16="http://schemas.microsoft.com/office/drawing/2014/main" xmlns="" id="{D464820C-1A2F-40C4-BEF0-F54277379D34}"/>
                </a:ext>
              </a:extLst>
            </p:cNvPr>
            <p:cNvSpPr txBox="1"/>
            <p:nvPr/>
          </p:nvSpPr>
          <p:spPr>
            <a:xfrm>
              <a:off x="865983" y="2347322"/>
              <a:ext cx="3448842" cy="521970"/>
            </a:xfrm>
            <a:prstGeom prst="rect">
              <a:avLst/>
            </a:prstGeom>
            <a:noFill/>
          </p:spPr>
          <p:txBody>
            <a:bodyPr wrap="square" rtlCol="0">
              <a:spAutoFit/>
            </a:bodyPr>
            <a:lstStyle/>
            <a:p>
              <a:r>
                <a:rPr lang="zh-CN" altLang="en-US" sz="2800" b="1" dirty="0">
                  <a:solidFill>
                    <a:srgbClr val="B26A37"/>
                  </a:solidFill>
                </a:rPr>
                <a:t>“三大差别”消失</a:t>
              </a:r>
            </a:p>
          </p:txBody>
        </p:sp>
      </p:grpSp>
      <p:sp>
        <p:nvSpPr>
          <p:cNvPr id="35" name="文本框 34">
            <a:extLst>
              <a:ext uri="{FF2B5EF4-FFF2-40B4-BE49-F238E27FC236}">
                <a16:creationId xmlns:a16="http://schemas.microsoft.com/office/drawing/2014/main" xmlns="" id="{C236DD48-8585-4F07-8EE0-FB21CF62F122}"/>
              </a:ext>
            </a:extLst>
          </p:cNvPr>
          <p:cNvSpPr txBox="1"/>
          <p:nvPr/>
        </p:nvSpPr>
        <p:spPr>
          <a:xfrm>
            <a:off x="5055235" y="4094455"/>
            <a:ext cx="7063423" cy="461665"/>
          </a:xfrm>
          <a:prstGeom prst="rect">
            <a:avLst/>
          </a:prstGeom>
          <a:noFill/>
        </p:spPr>
        <p:txBody>
          <a:bodyPr wrap="square" rtlCol="0">
            <a:spAutoFit/>
          </a:bodyPr>
          <a:lstStyle/>
          <a:p>
            <a:r>
              <a:rPr lang="zh-CN" altLang="en-US" sz="2400" b="1" dirty="0"/>
              <a:t>促进了人类工业文明、城市文明和精神文明的发展</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8893" b="23531"/>
          <a:stretch>
            <a:fillRect/>
          </a:stretch>
        </p:blipFill>
        <p:spPr>
          <a:xfrm>
            <a:off x="0" y="0"/>
            <a:ext cx="12192000" cy="3535222"/>
          </a:xfrm>
          <a:prstGeom prst="rect">
            <a:avLst/>
          </a:prstGeom>
        </p:spPr>
      </p:pic>
      <p:cxnSp>
        <p:nvCxnSpPr>
          <p:cNvPr id="8" name="直接连接符 7"/>
          <p:cNvCxnSpPr/>
          <p:nvPr/>
        </p:nvCxnSpPr>
        <p:spPr bwMode="auto">
          <a:xfrm>
            <a:off x="5935210" y="4124383"/>
            <a:ext cx="0" cy="1946633"/>
          </a:xfrm>
          <a:prstGeom prst="line">
            <a:avLst/>
          </a:prstGeom>
          <a:noFill/>
          <a:ln w="3175" cap="rnd" algn="ctr">
            <a:solidFill>
              <a:srgbClr val="BFBFBF"/>
            </a:solidFill>
            <a:round/>
          </a:ln>
          <a:extLst>
            <a:ext uri="{909E8E84-426E-40DD-AFC4-6F175D3DCCD1}">
              <a14:hiddenFill xmlns:a14="http://schemas.microsoft.com/office/drawing/2010/main">
                <a:noFill/>
              </a14:hiddenFill>
            </a:ext>
          </a:extLst>
        </p:spPr>
      </p:cxnSp>
      <p:grpSp>
        <p:nvGrpSpPr>
          <p:cNvPr id="9" name="组合 8"/>
          <p:cNvGrpSpPr/>
          <p:nvPr/>
        </p:nvGrpSpPr>
        <p:grpSpPr>
          <a:xfrm>
            <a:off x="649604" y="3017895"/>
            <a:ext cx="4963791" cy="2325477"/>
            <a:chOff x="649604" y="3017895"/>
            <a:chExt cx="4963791" cy="2325477"/>
          </a:xfrm>
        </p:grpSpPr>
        <p:grpSp>
          <p:nvGrpSpPr>
            <p:cNvPr id="11" name="ïšlíḋé"/>
            <p:cNvGrpSpPr/>
            <p:nvPr/>
          </p:nvGrpSpPr>
          <p:grpSpPr bwMode="auto">
            <a:xfrm>
              <a:off x="649604" y="3017895"/>
              <a:ext cx="4963791" cy="2325477"/>
              <a:chOff x="280657" y="3096148"/>
              <a:chExt cx="4962155" cy="2325567"/>
            </a:xfrm>
          </p:grpSpPr>
          <p:sp>
            <p:nvSpPr>
              <p:cNvPr id="13" name="ï$ļiḓê"/>
              <p:cNvSpPr/>
              <p:nvPr/>
            </p:nvSpPr>
            <p:spPr bwMode="auto">
              <a:xfrm>
                <a:off x="2019189" y="3096148"/>
                <a:ext cx="961708" cy="962062"/>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endParaRPr>
              </a:p>
            </p:txBody>
          </p:sp>
          <p:sp>
            <p:nvSpPr>
              <p:cNvPr id="14" name="iŝḻïḓe"/>
              <p:cNvSpPr/>
              <p:nvPr/>
            </p:nvSpPr>
            <p:spPr>
              <a:xfrm>
                <a:off x="280657" y="4349728"/>
                <a:ext cx="4962155"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1.</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预见未来社会的科学方法论原则</a:t>
                </a:r>
              </a:p>
            </p:txBody>
          </p:sp>
          <p:sp>
            <p:nvSpPr>
              <p:cNvPr id="15" name="iŝḻïḓe"/>
              <p:cNvSpPr/>
              <p:nvPr/>
            </p:nvSpPr>
            <p:spPr>
              <a:xfrm>
                <a:off x="280657" y="4959734"/>
                <a:ext cx="4962153"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2.</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共产主义社会的基本特征</a:t>
                </a:r>
              </a:p>
            </p:txBody>
          </p:sp>
        </p:grpSp>
        <p:sp>
          <p:nvSpPr>
            <p:cNvPr id="12" name="矩形 11"/>
            <p:cNvSpPr/>
            <p:nvPr/>
          </p:nvSpPr>
          <p:spPr>
            <a:xfrm>
              <a:off x="2469612"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重点</a:t>
              </a:r>
              <a:endParaRPr kumimoji="0" lang="zh-CN" altLang="en-US" sz="1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grpSp>
        <p:nvGrpSpPr>
          <p:cNvPr id="17" name="组合 16"/>
          <p:cNvGrpSpPr/>
          <p:nvPr/>
        </p:nvGrpSpPr>
        <p:grpSpPr>
          <a:xfrm>
            <a:off x="6780581" y="3017896"/>
            <a:ext cx="4941516" cy="3306703"/>
            <a:chOff x="649604" y="3017896"/>
            <a:chExt cx="4941516" cy="3306703"/>
          </a:xfrm>
        </p:grpSpPr>
        <p:grpSp>
          <p:nvGrpSpPr>
            <p:cNvPr id="18" name="ïšlíḋé"/>
            <p:cNvGrpSpPr/>
            <p:nvPr/>
          </p:nvGrpSpPr>
          <p:grpSpPr bwMode="auto">
            <a:xfrm>
              <a:off x="649604" y="3017896"/>
              <a:ext cx="4941516" cy="3306703"/>
              <a:chOff x="280657" y="3096148"/>
              <a:chExt cx="4939888" cy="3306832"/>
            </a:xfrm>
          </p:grpSpPr>
          <p:sp>
            <p:nvSpPr>
              <p:cNvPr id="22" name="ï$ļiḓê"/>
              <p:cNvSpPr/>
              <p:nvPr/>
            </p:nvSpPr>
            <p:spPr bwMode="auto">
              <a:xfrm>
                <a:off x="2019189" y="3096148"/>
                <a:ext cx="961708" cy="962062"/>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endParaRPr>
              </a:p>
            </p:txBody>
          </p:sp>
          <p:sp>
            <p:nvSpPr>
              <p:cNvPr id="23" name="iŝḻïḓe"/>
              <p:cNvSpPr/>
              <p:nvPr/>
            </p:nvSpPr>
            <p:spPr>
              <a:xfrm>
                <a:off x="280657" y="4349728"/>
                <a:ext cx="4939888"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1.</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共产主义理想实现的必然性</a:t>
                </a:r>
              </a:p>
            </p:txBody>
          </p:sp>
          <p:sp>
            <p:nvSpPr>
              <p:cNvPr id="19" name="iŝḻïḓe"/>
              <p:cNvSpPr/>
              <p:nvPr/>
            </p:nvSpPr>
            <p:spPr>
              <a:xfrm>
                <a:off x="280657" y="4959733"/>
                <a:ext cx="4939888"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2.</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共产主义理想实现的长期性</a:t>
                </a:r>
              </a:p>
            </p:txBody>
          </p:sp>
          <p:sp>
            <p:nvSpPr>
              <p:cNvPr id="21" name="iŝḻïḓe"/>
              <p:cNvSpPr/>
              <p:nvPr/>
            </p:nvSpPr>
            <p:spPr>
              <a:xfrm>
                <a:off x="280657" y="5569738"/>
                <a:ext cx="4939888" cy="833242"/>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cs typeface="+mn-ea"/>
                    <a:sym typeface="inpin yayati-Dban" panose="02010601030101010101" pitchFamily="2" charset="-122"/>
                  </a:rPr>
                  <a:t>3.</a:t>
                </a:r>
                <a:r>
                  <a:rPr lang="zh-CN" altLang="en-US" sz="2400" kern="0" dirty="0">
                    <a:solidFill>
                      <a:srgbClr val="000000"/>
                    </a:solidFill>
                    <a:latin typeface="微软雅黑" panose="020B0503020204020204" pitchFamily="34" charset="-122"/>
                    <a:cs typeface="+mn-ea"/>
                    <a:sym typeface="inpin yayati-Dban" panose="02010601030101010101" pitchFamily="2" charset="-122"/>
                  </a:rPr>
                  <a:t>共产主义远大理想与中国特色</a:t>
                </a:r>
              </a:p>
              <a:p>
                <a:pPr lvl="0" algn="just" fontAlgn="auto">
                  <a:spcBef>
                    <a:spcPts val="0"/>
                  </a:spcBef>
                  <a:spcAft>
                    <a:spcPts val="0"/>
                  </a:spcAft>
                  <a:defRPr/>
                </a:pPr>
                <a:r>
                  <a:rPr lang="zh-CN" altLang="en-US" sz="2400" kern="0" dirty="0">
                    <a:solidFill>
                      <a:srgbClr val="000000"/>
                    </a:solidFill>
                    <a:latin typeface="微软雅黑" panose="020B0503020204020204" pitchFamily="34" charset="-122"/>
                    <a:cs typeface="+mn-ea"/>
                    <a:sym typeface="inpin yayati-Dban" panose="02010601030101010101" pitchFamily="2" charset="-122"/>
                  </a:rPr>
                  <a:t>   社会主义共同理想的关系</a:t>
                </a:r>
              </a:p>
            </p:txBody>
          </p:sp>
        </p:grpSp>
        <p:sp>
          <p:nvSpPr>
            <p:cNvPr id="20" name="矩形 19"/>
            <p:cNvSpPr/>
            <p:nvPr/>
          </p:nvSpPr>
          <p:spPr>
            <a:xfrm>
              <a:off x="2469612"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难点</a:t>
              </a:r>
              <a:endParaRPr kumimoji="0" lang="zh-CN" altLang="en-US" sz="1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二、共产主义社会的基本特征</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632" name="文本框 12"/>
          <p:cNvSpPr txBox="1"/>
          <p:nvPr/>
        </p:nvSpPr>
        <p:spPr>
          <a:xfrm>
            <a:off x="4048442" y="2602161"/>
            <a:ext cx="7531100" cy="3156442"/>
          </a:xfrm>
          <a:prstGeom prst="rect">
            <a:avLst/>
          </a:prstGeom>
          <a:noFill/>
          <a:ln w="9525">
            <a:noFill/>
          </a:ln>
        </p:spPr>
        <p:txBody>
          <a:bodyPr wrap="square" anchor="t">
            <a:spAutoFit/>
          </a:bodyPr>
          <a:lstStyle/>
          <a:p>
            <a:pPr algn="just" eaLnBrk="0" hangingPunct="0">
              <a:lnSpc>
                <a:spcPct val="150000"/>
              </a:lnSpc>
              <a:spcBef>
                <a:spcPts val="600"/>
              </a:spcBef>
            </a:pPr>
            <a:r>
              <a:rPr lang="zh-CN" altLang="en-US" sz="2200" dirty="0">
                <a:latin typeface="微软雅黑" panose="020B0503020204020204" pitchFamily="34" charset="-122"/>
                <a:ea typeface="微软雅黑" panose="020B0503020204020204" pitchFamily="34" charset="-122"/>
              </a:rPr>
              <a:t>       在共产主义社会里，任何人都没有特殊的活动范围，而是都可以在任何部门内发展，社会调节着整个生产，因而使我有可能随着自己的兴趣今天干这事，明天干那事，上午打猎，下午捕鱼，傍晚从事畜牧，晚饭后从事批判，这样就不会使我老是一个猎人、渔夫、牧人或批判者。</a:t>
            </a:r>
          </a:p>
          <a:p>
            <a:pPr indent="628650" algn="r">
              <a:lnSpc>
                <a:spcPct val="150000"/>
              </a:lnSpc>
              <a:spcBef>
                <a:spcPts val="600"/>
              </a:spcBef>
            </a:pPr>
            <a:r>
              <a:rPr lang="en-US" altLang="zh-CN" sz="2200" dirty="0">
                <a:latin typeface="微软雅黑" panose="020B0503020204020204" pitchFamily="34" charset="-122"/>
              </a:rPr>
              <a:t>——《</a:t>
            </a:r>
            <a:r>
              <a:rPr lang="zh-CN" altLang="en-US" sz="2200" dirty="0">
                <a:latin typeface="微软雅黑" panose="020B0503020204020204" pitchFamily="34" charset="-122"/>
              </a:rPr>
              <a:t>德意志意识形态</a:t>
            </a:r>
            <a:r>
              <a:rPr lang="en-US" altLang="zh-CN" sz="2200" dirty="0">
                <a:latin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245437" y="2763699"/>
            <a:ext cx="3691563" cy="2805803"/>
          </a:xfrm>
          <a:prstGeom prst="rect">
            <a:avLst/>
          </a:prstGeom>
          <a:ln>
            <a:noFill/>
          </a:ln>
          <a:effectLst>
            <a:softEdge rad="112500"/>
          </a:effectLst>
        </p:spPr>
      </p:pic>
      <p:sp>
        <p:nvSpPr>
          <p:cNvPr id="7" name="矩形: 圆角 6"/>
          <p:cNvSpPr/>
          <p:nvPr/>
        </p:nvSpPr>
        <p:spPr>
          <a:xfrm>
            <a:off x="2802255" y="1174198"/>
            <a:ext cx="6587490"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（三）实现每个人自由而全面的发展，</a:t>
            </a:r>
          </a:p>
          <a:p>
            <a:pPr marL="107632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人类从必然王国向自由王国飞跃</a:t>
            </a:r>
          </a:p>
        </p:txBody>
      </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二、共产主义社会的基本特征</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1226821" y="4682407"/>
            <a:ext cx="5998845" cy="1688411"/>
          </a:xfrm>
          <a:prstGeom prst="rect">
            <a:avLst/>
          </a:prstGeom>
          <a:noFill/>
        </p:spPr>
        <p:txBody>
          <a:bodyPr wrap="square" rtlCol="0">
            <a:spAutoFit/>
          </a:bodyPr>
          <a:lstStyle/>
          <a:p>
            <a:pPr algn="just">
              <a:lnSpc>
                <a:spcPct val="150000"/>
              </a:lnSpc>
            </a:pPr>
            <a:r>
              <a:rPr lang="zh-CN" altLang="en-US" sz="2400" dirty="0"/>
              <a:t>在共产主义社会，人的发展是自由而全面的发展，是建立在个体高度自由自觉基础上的全面发展</a:t>
            </a:r>
          </a:p>
        </p:txBody>
      </p:sp>
      <p:sp>
        <p:nvSpPr>
          <p:cNvPr id="2" name="文本框 1"/>
          <p:cNvSpPr txBox="1"/>
          <p:nvPr/>
        </p:nvSpPr>
        <p:spPr>
          <a:xfrm>
            <a:off x="1227455" y="2738120"/>
            <a:ext cx="5998845" cy="1688411"/>
          </a:xfrm>
          <a:prstGeom prst="rect">
            <a:avLst/>
          </a:prstGeom>
          <a:noFill/>
        </p:spPr>
        <p:txBody>
          <a:bodyPr wrap="square" rtlCol="0">
            <a:spAutoFit/>
          </a:bodyPr>
          <a:lstStyle/>
          <a:p>
            <a:pPr algn="just">
              <a:lnSpc>
                <a:spcPct val="150000"/>
              </a:lnSpc>
            </a:pPr>
            <a:r>
              <a:rPr lang="zh-CN" altLang="en-US" sz="2400" b="1" dirty="0"/>
              <a:t>实现人的自由而全面的发展，是马克思主义追求的根本价值目标，也是共产主义社会的根本特征</a:t>
            </a:r>
          </a:p>
        </p:txBody>
      </p:sp>
      <p:pic>
        <p:nvPicPr>
          <p:cNvPr id="3" name="图片 2"/>
          <p:cNvPicPr>
            <a:picLocks noChangeAspect="1"/>
          </p:cNvPicPr>
          <p:nvPr/>
        </p:nvPicPr>
        <p:blipFill>
          <a:blip r:embed="rId3"/>
          <a:srcRect b="15837"/>
          <a:stretch>
            <a:fillRect/>
          </a:stretch>
        </p:blipFill>
        <p:spPr>
          <a:xfrm>
            <a:off x="7860665" y="2602160"/>
            <a:ext cx="3264535" cy="3935465"/>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矩形: 圆角 6"/>
          <p:cNvSpPr/>
          <p:nvPr/>
        </p:nvSpPr>
        <p:spPr>
          <a:xfrm>
            <a:off x="2802255" y="1174198"/>
            <a:ext cx="6587490"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（三）实现每个人自由而全面的发展，</a:t>
            </a:r>
          </a:p>
          <a:p>
            <a:pPr marL="107632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人类从必然王国向自由王国飞跃</a:t>
            </a:r>
          </a:p>
        </p:txBody>
      </p:sp>
      <p:grpSp>
        <p:nvGrpSpPr>
          <p:cNvPr id="12" name="组合 11"/>
          <p:cNvGrpSpPr/>
          <p:nvPr/>
        </p:nvGrpSpPr>
        <p:grpSpPr>
          <a:xfrm>
            <a:off x="414338" y="5244830"/>
            <a:ext cx="652462" cy="563563"/>
            <a:chOff x="414338" y="3308350"/>
            <a:chExt cx="652462" cy="563563"/>
          </a:xfrm>
          <a:effectLst>
            <a:outerShdw blurRad="50800" dist="38100" dir="5400000" algn="t" rotWithShape="0">
              <a:prstClr val="black">
                <a:alpha val="40000"/>
              </a:prstClr>
            </a:outerShdw>
          </a:effectLst>
        </p:grpSpPr>
        <p:sp>
          <p:nvSpPr>
            <p:cNvPr id="13" name="Freeform 28"/>
            <p:cNvSpPr/>
            <p:nvPr/>
          </p:nvSpPr>
          <p:spPr bwMode="auto">
            <a:xfrm>
              <a:off x="622300" y="3427413"/>
              <a:ext cx="444500" cy="306388"/>
            </a:xfrm>
            <a:custGeom>
              <a:avLst/>
              <a:gdLst>
                <a:gd name="T0" fmla="*/ 90 w 180"/>
                <a:gd name="T1" fmla="*/ 0 h 124"/>
                <a:gd name="T2" fmla="*/ 0 w 180"/>
                <a:gd name="T3" fmla="*/ 90 h 124"/>
                <a:gd name="T4" fmla="*/ 3 w 180"/>
                <a:gd name="T5" fmla="*/ 112 h 124"/>
                <a:gd name="T6" fmla="*/ 113 w 180"/>
                <a:gd name="T7" fmla="*/ 112 h 124"/>
                <a:gd name="T8" fmla="*/ 114 w 180"/>
                <a:gd name="T9" fmla="*/ 112 h 124"/>
                <a:gd name="T10" fmla="*/ 114 w 180"/>
                <a:gd name="T11" fmla="*/ 112 h 124"/>
                <a:gd name="T12" fmla="*/ 174 w 180"/>
                <a:gd name="T13" fmla="*/ 124 h 124"/>
                <a:gd name="T14" fmla="*/ 180 w 180"/>
                <a:gd name="T15" fmla="*/ 90 h 124"/>
                <a:gd name="T16" fmla="*/ 90 w 180"/>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4">
                  <a:moveTo>
                    <a:pt x="90" y="0"/>
                  </a:moveTo>
                  <a:cubicBezTo>
                    <a:pt x="40" y="0"/>
                    <a:pt x="0" y="41"/>
                    <a:pt x="0" y="90"/>
                  </a:cubicBezTo>
                  <a:cubicBezTo>
                    <a:pt x="0" y="98"/>
                    <a:pt x="1" y="105"/>
                    <a:pt x="3" y="112"/>
                  </a:cubicBezTo>
                  <a:cubicBezTo>
                    <a:pt x="113" y="112"/>
                    <a:pt x="113" y="112"/>
                    <a:pt x="113" y="112"/>
                  </a:cubicBezTo>
                  <a:cubicBezTo>
                    <a:pt x="114" y="112"/>
                    <a:pt x="114" y="112"/>
                    <a:pt x="114" y="112"/>
                  </a:cubicBezTo>
                  <a:cubicBezTo>
                    <a:pt x="114" y="112"/>
                    <a:pt x="114" y="112"/>
                    <a:pt x="114" y="112"/>
                  </a:cubicBezTo>
                  <a:cubicBezTo>
                    <a:pt x="135" y="112"/>
                    <a:pt x="155" y="117"/>
                    <a:pt x="174" y="124"/>
                  </a:cubicBezTo>
                  <a:cubicBezTo>
                    <a:pt x="178" y="114"/>
                    <a:pt x="180" y="102"/>
                    <a:pt x="180" y="90"/>
                  </a:cubicBezTo>
                  <a:cubicBezTo>
                    <a:pt x="180" y="41"/>
                    <a:pt x="140" y="0"/>
                    <a:pt x="90" y="0"/>
                  </a:cubicBezTo>
                </a:path>
              </a:pathLst>
            </a:cu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5" name="Freeform 29"/>
            <p:cNvSpPr/>
            <p:nvPr/>
          </p:nvSpPr>
          <p:spPr bwMode="auto">
            <a:xfrm>
              <a:off x="628650" y="3703638"/>
              <a:ext cx="422275" cy="168275"/>
            </a:xfrm>
            <a:custGeom>
              <a:avLst/>
              <a:gdLst>
                <a:gd name="T0" fmla="*/ 110 w 171"/>
                <a:gd name="T1" fmla="*/ 0 h 68"/>
                <a:gd name="T2" fmla="*/ 0 w 171"/>
                <a:gd name="T3" fmla="*/ 0 h 68"/>
                <a:gd name="T4" fmla="*/ 87 w 171"/>
                <a:gd name="T5" fmla="*/ 68 h 68"/>
                <a:gd name="T6" fmla="*/ 171 w 171"/>
                <a:gd name="T7" fmla="*/ 12 h 68"/>
                <a:gd name="T8" fmla="*/ 111 w 171"/>
                <a:gd name="T9" fmla="*/ 0 h 68"/>
                <a:gd name="T10" fmla="*/ 111 w 171"/>
                <a:gd name="T11" fmla="*/ 0 h 68"/>
                <a:gd name="T12" fmla="*/ 110 w 17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71" h="68">
                  <a:moveTo>
                    <a:pt x="110" y="0"/>
                  </a:moveTo>
                  <a:cubicBezTo>
                    <a:pt x="0" y="0"/>
                    <a:pt x="0" y="0"/>
                    <a:pt x="0" y="0"/>
                  </a:cubicBezTo>
                  <a:cubicBezTo>
                    <a:pt x="10" y="39"/>
                    <a:pt x="45" y="68"/>
                    <a:pt x="87" y="68"/>
                  </a:cubicBezTo>
                  <a:cubicBezTo>
                    <a:pt x="125" y="68"/>
                    <a:pt x="157" y="45"/>
                    <a:pt x="171" y="12"/>
                  </a:cubicBezTo>
                  <a:cubicBezTo>
                    <a:pt x="152" y="5"/>
                    <a:pt x="132" y="0"/>
                    <a:pt x="111" y="0"/>
                  </a:cubicBezTo>
                  <a:cubicBezTo>
                    <a:pt x="111" y="0"/>
                    <a:pt x="111" y="0"/>
                    <a:pt x="111" y="0"/>
                  </a:cubicBezTo>
                  <a:cubicBezTo>
                    <a:pt x="110" y="0"/>
                    <a:pt x="110" y="0"/>
                    <a:pt x="110" y="0"/>
                  </a:cubicBezTo>
                </a:path>
              </a:pathLst>
            </a:custGeom>
            <a:solidFill>
              <a:srgbClr val="8A512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6" name="Oval 30"/>
            <p:cNvSpPr>
              <a:spLocks noChangeArrowheads="1"/>
            </p:cNvSpPr>
            <p:nvPr/>
          </p:nvSpPr>
          <p:spPr bwMode="auto">
            <a:xfrm>
              <a:off x="414338" y="3308350"/>
              <a:ext cx="147638" cy="149225"/>
            </a:xfrm>
            <a:prstGeom prst="ellipse">
              <a:avLst/>
            </a:pr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grpSp>
      <p:cxnSp>
        <p:nvCxnSpPr>
          <p:cNvPr id="17" name="直接连接符 16"/>
          <p:cNvCxnSpPr/>
          <p:nvPr/>
        </p:nvCxnSpPr>
        <p:spPr>
          <a:xfrm>
            <a:off x="1226821" y="4616192"/>
            <a:ext cx="5998845" cy="0"/>
          </a:xfrm>
          <a:prstGeom prst="line">
            <a:avLst/>
          </a:prstGeom>
          <a:ln>
            <a:solidFill>
              <a:srgbClr val="B26A37"/>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二、共产主义社会的基本特征</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5489533" y="3083414"/>
            <a:ext cx="5860234" cy="1134413"/>
          </a:xfrm>
          <a:prstGeom prst="rect">
            <a:avLst/>
          </a:prstGeom>
          <a:noFill/>
        </p:spPr>
        <p:txBody>
          <a:bodyPr wrap="square" rtlCol="0">
            <a:spAutoFit/>
          </a:bodyPr>
          <a:lstStyle>
            <a:defPPr>
              <a:defRPr lang="zh-CN"/>
            </a:defPPr>
            <a:lvl1pPr algn="just">
              <a:lnSpc>
                <a:spcPct val="150000"/>
              </a:lnSpc>
              <a:defRPr sz="2400"/>
            </a:lvl1pPr>
          </a:lstStyle>
          <a:p>
            <a:r>
              <a:rPr lang="zh-CN" altLang="en-US" dirty="0"/>
              <a:t>旧式分工的消除为人的自由而全面的发展创造了条件</a:t>
            </a:r>
          </a:p>
        </p:txBody>
      </p:sp>
      <p:sp>
        <p:nvSpPr>
          <p:cNvPr id="8" name="文本框 7"/>
          <p:cNvSpPr txBox="1"/>
          <p:nvPr/>
        </p:nvSpPr>
        <p:spPr>
          <a:xfrm>
            <a:off x="5489532" y="4631212"/>
            <a:ext cx="5860234" cy="1134413"/>
          </a:xfrm>
          <a:prstGeom prst="rect">
            <a:avLst/>
          </a:prstGeom>
          <a:noFill/>
        </p:spPr>
        <p:txBody>
          <a:bodyPr wrap="square" rtlCol="0">
            <a:spAutoFit/>
          </a:bodyPr>
          <a:lstStyle>
            <a:defPPr>
              <a:defRPr lang="zh-CN"/>
            </a:defPPr>
            <a:lvl1pPr algn="just">
              <a:lnSpc>
                <a:spcPct val="150000"/>
              </a:lnSpc>
              <a:defRPr sz="2400"/>
            </a:lvl1pPr>
          </a:lstStyle>
          <a:p>
            <a:r>
              <a:rPr lang="zh-CN" altLang="en-US" dirty="0"/>
              <a:t>自由时间的大大延长为人的自由而全面的发展提供了广阔的前景</a:t>
            </a:r>
          </a:p>
        </p:txBody>
      </p:sp>
      <p:sp>
        <p:nvSpPr>
          <p:cNvPr id="7" name="矩形: 圆角 6"/>
          <p:cNvSpPr/>
          <p:nvPr/>
        </p:nvSpPr>
        <p:spPr>
          <a:xfrm>
            <a:off x="2802255" y="1174198"/>
            <a:ext cx="6587490"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（三）实现每个人自由而全面的发展，</a:t>
            </a:r>
          </a:p>
          <a:p>
            <a:pPr marL="107632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人类从必然王国向自由王国飞跃</a:t>
            </a:r>
          </a:p>
        </p:txBody>
      </p:sp>
      <p:grpSp>
        <p:nvGrpSpPr>
          <p:cNvPr id="11" name="组合 10"/>
          <p:cNvGrpSpPr/>
          <p:nvPr/>
        </p:nvGrpSpPr>
        <p:grpSpPr>
          <a:xfrm>
            <a:off x="4615863" y="3368839"/>
            <a:ext cx="652462" cy="563563"/>
            <a:chOff x="414338" y="3308350"/>
            <a:chExt cx="652462" cy="563563"/>
          </a:xfrm>
          <a:effectLst>
            <a:outerShdw blurRad="50800" dist="38100" dir="5400000" algn="t" rotWithShape="0">
              <a:prstClr val="black">
                <a:alpha val="40000"/>
              </a:prstClr>
            </a:outerShdw>
          </a:effectLst>
        </p:grpSpPr>
        <p:sp>
          <p:nvSpPr>
            <p:cNvPr id="12" name="Freeform 28"/>
            <p:cNvSpPr/>
            <p:nvPr/>
          </p:nvSpPr>
          <p:spPr bwMode="auto">
            <a:xfrm>
              <a:off x="622300" y="3427413"/>
              <a:ext cx="444500" cy="306388"/>
            </a:xfrm>
            <a:custGeom>
              <a:avLst/>
              <a:gdLst>
                <a:gd name="T0" fmla="*/ 90 w 180"/>
                <a:gd name="T1" fmla="*/ 0 h 124"/>
                <a:gd name="T2" fmla="*/ 0 w 180"/>
                <a:gd name="T3" fmla="*/ 90 h 124"/>
                <a:gd name="T4" fmla="*/ 3 w 180"/>
                <a:gd name="T5" fmla="*/ 112 h 124"/>
                <a:gd name="T6" fmla="*/ 113 w 180"/>
                <a:gd name="T7" fmla="*/ 112 h 124"/>
                <a:gd name="T8" fmla="*/ 114 w 180"/>
                <a:gd name="T9" fmla="*/ 112 h 124"/>
                <a:gd name="T10" fmla="*/ 114 w 180"/>
                <a:gd name="T11" fmla="*/ 112 h 124"/>
                <a:gd name="T12" fmla="*/ 174 w 180"/>
                <a:gd name="T13" fmla="*/ 124 h 124"/>
                <a:gd name="T14" fmla="*/ 180 w 180"/>
                <a:gd name="T15" fmla="*/ 90 h 124"/>
                <a:gd name="T16" fmla="*/ 90 w 180"/>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4">
                  <a:moveTo>
                    <a:pt x="90" y="0"/>
                  </a:moveTo>
                  <a:cubicBezTo>
                    <a:pt x="40" y="0"/>
                    <a:pt x="0" y="41"/>
                    <a:pt x="0" y="90"/>
                  </a:cubicBezTo>
                  <a:cubicBezTo>
                    <a:pt x="0" y="98"/>
                    <a:pt x="1" y="105"/>
                    <a:pt x="3" y="112"/>
                  </a:cubicBezTo>
                  <a:cubicBezTo>
                    <a:pt x="113" y="112"/>
                    <a:pt x="113" y="112"/>
                    <a:pt x="113" y="112"/>
                  </a:cubicBezTo>
                  <a:cubicBezTo>
                    <a:pt x="114" y="112"/>
                    <a:pt x="114" y="112"/>
                    <a:pt x="114" y="112"/>
                  </a:cubicBezTo>
                  <a:cubicBezTo>
                    <a:pt x="114" y="112"/>
                    <a:pt x="114" y="112"/>
                    <a:pt x="114" y="112"/>
                  </a:cubicBezTo>
                  <a:cubicBezTo>
                    <a:pt x="135" y="112"/>
                    <a:pt x="155" y="117"/>
                    <a:pt x="174" y="124"/>
                  </a:cubicBezTo>
                  <a:cubicBezTo>
                    <a:pt x="178" y="114"/>
                    <a:pt x="180" y="102"/>
                    <a:pt x="180" y="90"/>
                  </a:cubicBezTo>
                  <a:cubicBezTo>
                    <a:pt x="180" y="41"/>
                    <a:pt x="140" y="0"/>
                    <a:pt x="90" y="0"/>
                  </a:cubicBezTo>
                </a:path>
              </a:pathLst>
            </a:cu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3" name="Freeform 29"/>
            <p:cNvSpPr/>
            <p:nvPr/>
          </p:nvSpPr>
          <p:spPr bwMode="auto">
            <a:xfrm>
              <a:off x="628650" y="3703638"/>
              <a:ext cx="422275" cy="168275"/>
            </a:xfrm>
            <a:custGeom>
              <a:avLst/>
              <a:gdLst>
                <a:gd name="T0" fmla="*/ 110 w 171"/>
                <a:gd name="T1" fmla="*/ 0 h 68"/>
                <a:gd name="T2" fmla="*/ 0 w 171"/>
                <a:gd name="T3" fmla="*/ 0 h 68"/>
                <a:gd name="T4" fmla="*/ 87 w 171"/>
                <a:gd name="T5" fmla="*/ 68 h 68"/>
                <a:gd name="T6" fmla="*/ 171 w 171"/>
                <a:gd name="T7" fmla="*/ 12 h 68"/>
                <a:gd name="T8" fmla="*/ 111 w 171"/>
                <a:gd name="T9" fmla="*/ 0 h 68"/>
                <a:gd name="T10" fmla="*/ 111 w 171"/>
                <a:gd name="T11" fmla="*/ 0 h 68"/>
                <a:gd name="T12" fmla="*/ 110 w 17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71" h="68">
                  <a:moveTo>
                    <a:pt x="110" y="0"/>
                  </a:moveTo>
                  <a:cubicBezTo>
                    <a:pt x="0" y="0"/>
                    <a:pt x="0" y="0"/>
                    <a:pt x="0" y="0"/>
                  </a:cubicBezTo>
                  <a:cubicBezTo>
                    <a:pt x="10" y="39"/>
                    <a:pt x="45" y="68"/>
                    <a:pt x="87" y="68"/>
                  </a:cubicBezTo>
                  <a:cubicBezTo>
                    <a:pt x="125" y="68"/>
                    <a:pt x="157" y="45"/>
                    <a:pt x="171" y="12"/>
                  </a:cubicBezTo>
                  <a:cubicBezTo>
                    <a:pt x="152" y="5"/>
                    <a:pt x="132" y="0"/>
                    <a:pt x="111" y="0"/>
                  </a:cubicBezTo>
                  <a:cubicBezTo>
                    <a:pt x="111" y="0"/>
                    <a:pt x="111" y="0"/>
                    <a:pt x="111" y="0"/>
                  </a:cubicBezTo>
                  <a:cubicBezTo>
                    <a:pt x="110" y="0"/>
                    <a:pt x="110" y="0"/>
                    <a:pt x="110" y="0"/>
                  </a:cubicBezTo>
                </a:path>
              </a:pathLst>
            </a:custGeom>
            <a:solidFill>
              <a:srgbClr val="8A512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5" name="Oval 30"/>
            <p:cNvSpPr>
              <a:spLocks noChangeArrowheads="1"/>
            </p:cNvSpPr>
            <p:nvPr/>
          </p:nvSpPr>
          <p:spPr bwMode="auto">
            <a:xfrm>
              <a:off x="414338" y="3308350"/>
              <a:ext cx="147638" cy="149225"/>
            </a:xfrm>
            <a:prstGeom prst="ellipse">
              <a:avLst/>
            </a:pr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grpSp>
      <p:cxnSp>
        <p:nvCxnSpPr>
          <p:cNvPr id="16" name="直接连接符 15"/>
          <p:cNvCxnSpPr/>
          <p:nvPr/>
        </p:nvCxnSpPr>
        <p:spPr>
          <a:xfrm>
            <a:off x="5420226" y="4500077"/>
            <a:ext cx="6337710" cy="0"/>
          </a:xfrm>
          <a:prstGeom prst="line">
            <a:avLst/>
          </a:prstGeom>
          <a:ln>
            <a:solidFill>
              <a:srgbClr val="B26A37"/>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615863" y="4916637"/>
            <a:ext cx="652462" cy="563563"/>
            <a:chOff x="414338" y="3308350"/>
            <a:chExt cx="652462" cy="563563"/>
          </a:xfrm>
          <a:effectLst>
            <a:outerShdw blurRad="50800" dist="38100" dir="5400000" algn="t" rotWithShape="0">
              <a:prstClr val="black">
                <a:alpha val="40000"/>
              </a:prstClr>
            </a:outerShdw>
          </a:effectLst>
        </p:grpSpPr>
        <p:sp>
          <p:nvSpPr>
            <p:cNvPr id="18" name="Freeform 28"/>
            <p:cNvSpPr/>
            <p:nvPr/>
          </p:nvSpPr>
          <p:spPr bwMode="auto">
            <a:xfrm>
              <a:off x="622300" y="3427413"/>
              <a:ext cx="444500" cy="306388"/>
            </a:xfrm>
            <a:custGeom>
              <a:avLst/>
              <a:gdLst>
                <a:gd name="T0" fmla="*/ 90 w 180"/>
                <a:gd name="T1" fmla="*/ 0 h 124"/>
                <a:gd name="T2" fmla="*/ 0 w 180"/>
                <a:gd name="T3" fmla="*/ 90 h 124"/>
                <a:gd name="T4" fmla="*/ 3 w 180"/>
                <a:gd name="T5" fmla="*/ 112 h 124"/>
                <a:gd name="T6" fmla="*/ 113 w 180"/>
                <a:gd name="T7" fmla="*/ 112 h 124"/>
                <a:gd name="T8" fmla="*/ 114 w 180"/>
                <a:gd name="T9" fmla="*/ 112 h 124"/>
                <a:gd name="T10" fmla="*/ 114 w 180"/>
                <a:gd name="T11" fmla="*/ 112 h 124"/>
                <a:gd name="T12" fmla="*/ 174 w 180"/>
                <a:gd name="T13" fmla="*/ 124 h 124"/>
                <a:gd name="T14" fmla="*/ 180 w 180"/>
                <a:gd name="T15" fmla="*/ 90 h 124"/>
                <a:gd name="T16" fmla="*/ 90 w 180"/>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4">
                  <a:moveTo>
                    <a:pt x="90" y="0"/>
                  </a:moveTo>
                  <a:cubicBezTo>
                    <a:pt x="40" y="0"/>
                    <a:pt x="0" y="41"/>
                    <a:pt x="0" y="90"/>
                  </a:cubicBezTo>
                  <a:cubicBezTo>
                    <a:pt x="0" y="98"/>
                    <a:pt x="1" y="105"/>
                    <a:pt x="3" y="112"/>
                  </a:cubicBezTo>
                  <a:cubicBezTo>
                    <a:pt x="113" y="112"/>
                    <a:pt x="113" y="112"/>
                    <a:pt x="113" y="112"/>
                  </a:cubicBezTo>
                  <a:cubicBezTo>
                    <a:pt x="114" y="112"/>
                    <a:pt x="114" y="112"/>
                    <a:pt x="114" y="112"/>
                  </a:cubicBezTo>
                  <a:cubicBezTo>
                    <a:pt x="114" y="112"/>
                    <a:pt x="114" y="112"/>
                    <a:pt x="114" y="112"/>
                  </a:cubicBezTo>
                  <a:cubicBezTo>
                    <a:pt x="135" y="112"/>
                    <a:pt x="155" y="117"/>
                    <a:pt x="174" y="124"/>
                  </a:cubicBezTo>
                  <a:cubicBezTo>
                    <a:pt x="178" y="114"/>
                    <a:pt x="180" y="102"/>
                    <a:pt x="180" y="90"/>
                  </a:cubicBezTo>
                  <a:cubicBezTo>
                    <a:pt x="180" y="41"/>
                    <a:pt x="140" y="0"/>
                    <a:pt x="90" y="0"/>
                  </a:cubicBezTo>
                </a:path>
              </a:pathLst>
            </a:cu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9" name="Freeform 29"/>
            <p:cNvSpPr/>
            <p:nvPr/>
          </p:nvSpPr>
          <p:spPr bwMode="auto">
            <a:xfrm>
              <a:off x="628650" y="3703638"/>
              <a:ext cx="422275" cy="168275"/>
            </a:xfrm>
            <a:custGeom>
              <a:avLst/>
              <a:gdLst>
                <a:gd name="T0" fmla="*/ 110 w 171"/>
                <a:gd name="T1" fmla="*/ 0 h 68"/>
                <a:gd name="T2" fmla="*/ 0 w 171"/>
                <a:gd name="T3" fmla="*/ 0 h 68"/>
                <a:gd name="T4" fmla="*/ 87 w 171"/>
                <a:gd name="T5" fmla="*/ 68 h 68"/>
                <a:gd name="T6" fmla="*/ 171 w 171"/>
                <a:gd name="T7" fmla="*/ 12 h 68"/>
                <a:gd name="T8" fmla="*/ 111 w 171"/>
                <a:gd name="T9" fmla="*/ 0 h 68"/>
                <a:gd name="T10" fmla="*/ 111 w 171"/>
                <a:gd name="T11" fmla="*/ 0 h 68"/>
                <a:gd name="T12" fmla="*/ 110 w 17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71" h="68">
                  <a:moveTo>
                    <a:pt x="110" y="0"/>
                  </a:moveTo>
                  <a:cubicBezTo>
                    <a:pt x="0" y="0"/>
                    <a:pt x="0" y="0"/>
                    <a:pt x="0" y="0"/>
                  </a:cubicBezTo>
                  <a:cubicBezTo>
                    <a:pt x="10" y="39"/>
                    <a:pt x="45" y="68"/>
                    <a:pt x="87" y="68"/>
                  </a:cubicBezTo>
                  <a:cubicBezTo>
                    <a:pt x="125" y="68"/>
                    <a:pt x="157" y="45"/>
                    <a:pt x="171" y="12"/>
                  </a:cubicBezTo>
                  <a:cubicBezTo>
                    <a:pt x="152" y="5"/>
                    <a:pt x="132" y="0"/>
                    <a:pt x="111" y="0"/>
                  </a:cubicBezTo>
                  <a:cubicBezTo>
                    <a:pt x="111" y="0"/>
                    <a:pt x="111" y="0"/>
                    <a:pt x="111" y="0"/>
                  </a:cubicBezTo>
                  <a:cubicBezTo>
                    <a:pt x="110" y="0"/>
                    <a:pt x="110" y="0"/>
                    <a:pt x="110" y="0"/>
                  </a:cubicBezTo>
                </a:path>
              </a:pathLst>
            </a:custGeom>
            <a:solidFill>
              <a:srgbClr val="8A512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20" name="Oval 30"/>
            <p:cNvSpPr>
              <a:spLocks noChangeArrowheads="1"/>
            </p:cNvSpPr>
            <p:nvPr/>
          </p:nvSpPr>
          <p:spPr bwMode="auto">
            <a:xfrm>
              <a:off x="414338" y="3308350"/>
              <a:ext cx="147638" cy="149225"/>
            </a:xfrm>
            <a:prstGeom prst="ellipse">
              <a:avLst/>
            </a:pr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gr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0381" r="19584"/>
          <a:stretch>
            <a:fillRect/>
          </a:stretch>
        </p:blipFill>
        <p:spPr>
          <a:xfrm>
            <a:off x="777086" y="2738859"/>
            <a:ext cx="3112745" cy="343931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二、共产主义社会的基本特征</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438910" y="2705531"/>
            <a:ext cx="6587490" cy="1134413"/>
          </a:xfrm>
          <a:prstGeom prst="rect">
            <a:avLst/>
          </a:prstGeom>
          <a:noFill/>
        </p:spPr>
        <p:txBody>
          <a:bodyPr wrap="square" rtlCol="0">
            <a:spAutoFit/>
          </a:bodyPr>
          <a:lstStyle>
            <a:defPPr>
              <a:defRPr lang="zh-CN"/>
            </a:defPPr>
            <a:lvl1pPr algn="just">
              <a:lnSpc>
                <a:spcPct val="150000"/>
              </a:lnSpc>
              <a:defRPr sz="2400"/>
            </a:lvl1pPr>
          </a:lstStyle>
          <a:p>
            <a:r>
              <a:rPr lang="zh-CN" altLang="en-US" dirty="0"/>
              <a:t>在共产主义社会，劳动不再是单纯的谋生手段，而成为“生活的第一需要”</a:t>
            </a:r>
          </a:p>
        </p:txBody>
      </p:sp>
      <p:sp>
        <p:nvSpPr>
          <p:cNvPr id="9" name="文本框 8"/>
          <p:cNvSpPr txBox="1"/>
          <p:nvPr/>
        </p:nvSpPr>
        <p:spPr>
          <a:xfrm>
            <a:off x="1438911" y="4136461"/>
            <a:ext cx="6587490" cy="2242409"/>
          </a:xfrm>
          <a:prstGeom prst="rect">
            <a:avLst/>
          </a:prstGeom>
          <a:noFill/>
        </p:spPr>
        <p:txBody>
          <a:bodyPr wrap="square" rtlCol="0">
            <a:spAutoFit/>
          </a:bodyPr>
          <a:lstStyle>
            <a:defPPr>
              <a:defRPr lang="zh-CN"/>
            </a:defPPr>
            <a:lvl1pPr algn="just">
              <a:lnSpc>
                <a:spcPct val="150000"/>
              </a:lnSpc>
              <a:defRPr sz="2400"/>
            </a:lvl1pPr>
          </a:lstStyle>
          <a:p>
            <a:r>
              <a:rPr lang="zh-CN" altLang="en-US" dirty="0"/>
              <a:t>共产主义社会实现了人类解放，人类将最终从支配他们生活和命运的异己力量中解放出来，实现从必然王国向自由王国的飞跃，开始自觉地创造自己的历史</a:t>
            </a:r>
          </a:p>
        </p:txBody>
      </p:sp>
      <p:pic>
        <p:nvPicPr>
          <p:cNvPr id="2" name="图片 1"/>
          <p:cNvPicPr>
            <a:picLocks noChangeAspect="1"/>
          </p:cNvPicPr>
          <p:nvPr/>
        </p:nvPicPr>
        <p:blipFill>
          <a:blip r:embed="rId3"/>
          <a:stretch>
            <a:fillRect/>
          </a:stretch>
        </p:blipFill>
        <p:spPr>
          <a:xfrm>
            <a:off x="8721091" y="2961928"/>
            <a:ext cx="2731770" cy="315071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矩形: 圆角 6"/>
          <p:cNvSpPr/>
          <p:nvPr/>
        </p:nvSpPr>
        <p:spPr>
          <a:xfrm>
            <a:off x="2802255" y="1174198"/>
            <a:ext cx="6587490"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（三）实现每个人自由而全面的发展，</a:t>
            </a:r>
          </a:p>
          <a:p>
            <a:pPr marL="107632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人类从必然王国向自由王国飞跃</a:t>
            </a:r>
          </a:p>
        </p:txBody>
      </p:sp>
      <p:grpSp>
        <p:nvGrpSpPr>
          <p:cNvPr id="11" name="组合 10"/>
          <p:cNvGrpSpPr/>
          <p:nvPr/>
        </p:nvGrpSpPr>
        <p:grpSpPr>
          <a:xfrm>
            <a:off x="553855" y="2990956"/>
            <a:ext cx="652462" cy="563563"/>
            <a:chOff x="414338" y="3308350"/>
            <a:chExt cx="652462" cy="563563"/>
          </a:xfrm>
          <a:effectLst>
            <a:outerShdw blurRad="50800" dist="38100" dir="5400000" algn="t" rotWithShape="0">
              <a:prstClr val="black">
                <a:alpha val="40000"/>
              </a:prstClr>
            </a:outerShdw>
          </a:effectLst>
        </p:grpSpPr>
        <p:sp>
          <p:nvSpPr>
            <p:cNvPr id="12" name="Freeform 28"/>
            <p:cNvSpPr/>
            <p:nvPr/>
          </p:nvSpPr>
          <p:spPr bwMode="auto">
            <a:xfrm>
              <a:off x="622300" y="3427413"/>
              <a:ext cx="444500" cy="306388"/>
            </a:xfrm>
            <a:custGeom>
              <a:avLst/>
              <a:gdLst>
                <a:gd name="T0" fmla="*/ 90 w 180"/>
                <a:gd name="T1" fmla="*/ 0 h 124"/>
                <a:gd name="T2" fmla="*/ 0 w 180"/>
                <a:gd name="T3" fmla="*/ 90 h 124"/>
                <a:gd name="T4" fmla="*/ 3 w 180"/>
                <a:gd name="T5" fmla="*/ 112 h 124"/>
                <a:gd name="T6" fmla="*/ 113 w 180"/>
                <a:gd name="T7" fmla="*/ 112 h 124"/>
                <a:gd name="T8" fmla="*/ 114 w 180"/>
                <a:gd name="T9" fmla="*/ 112 h 124"/>
                <a:gd name="T10" fmla="*/ 114 w 180"/>
                <a:gd name="T11" fmla="*/ 112 h 124"/>
                <a:gd name="T12" fmla="*/ 174 w 180"/>
                <a:gd name="T13" fmla="*/ 124 h 124"/>
                <a:gd name="T14" fmla="*/ 180 w 180"/>
                <a:gd name="T15" fmla="*/ 90 h 124"/>
                <a:gd name="T16" fmla="*/ 90 w 180"/>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4">
                  <a:moveTo>
                    <a:pt x="90" y="0"/>
                  </a:moveTo>
                  <a:cubicBezTo>
                    <a:pt x="40" y="0"/>
                    <a:pt x="0" y="41"/>
                    <a:pt x="0" y="90"/>
                  </a:cubicBezTo>
                  <a:cubicBezTo>
                    <a:pt x="0" y="98"/>
                    <a:pt x="1" y="105"/>
                    <a:pt x="3" y="112"/>
                  </a:cubicBezTo>
                  <a:cubicBezTo>
                    <a:pt x="113" y="112"/>
                    <a:pt x="113" y="112"/>
                    <a:pt x="113" y="112"/>
                  </a:cubicBezTo>
                  <a:cubicBezTo>
                    <a:pt x="114" y="112"/>
                    <a:pt x="114" y="112"/>
                    <a:pt x="114" y="112"/>
                  </a:cubicBezTo>
                  <a:cubicBezTo>
                    <a:pt x="114" y="112"/>
                    <a:pt x="114" y="112"/>
                    <a:pt x="114" y="112"/>
                  </a:cubicBezTo>
                  <a:cubicBezTo>
                    <a:pt x="135" y="112"/>
                    <a:pt x="155" y="117"/>
                    <a:pt x="174" y="124"/>
                  </a:cubicBezTo>
                  <a:cubicBezTo>
                    <a:pt x="178" y="114"/>
                    <a:pt x="180" y="102"/>
                    <a:pt x="180" y="90"/>
                  </a:cubicBezTo>
                  <a:cubicBezTo>
                    <a:pt x="180" y="41"/>
                    <a:pt x="140" y="0"/>
                    <a:pt x="90" y="0"/>
                  </a:cubicBezTo>
                </a:path>
              </a:pathLst>
            </a:cu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3" name="Freeform 29"/>
            <p:cNvSpPr/>
            <p:nvPr/>
          </p:nvSpPr>
          <p:spPr bwMode="auto">
            <a:xfrm>
              <a:off x="628650" y="3703638"/>
              <a:ext cx="422275" cy="168275"/>
            </a:xfrm>
            <a:custGeom>
              <a:avLst/>
              <a:gdLst>
                <a:gd name="T0" fmla="*/ 110 w 171"/>
                <a:gd name="T1" fmla="*/ 0 h 68"/>
                <a:gd name="T2" fmla="*/ 0 w 171"/>
                <a:gd name="T3" fmla="*/ 0 h 68"/>
                <a:gd name="T4" fmla="*/ 87 w 171"/>
                <a:gd name="T5" fmla="*/ 68 h 68"/>
                <a:gd name="T6" fmla="*/ 171 w 171"/>
                <a:gd name="T7" fmla="*/ 12 h 68"/>
                <a:gd name="T8" fmla="*/ 111 w 171"/>
                <a:gd name="T9" fmla="*/ 0 h 68"/>
                <a:gd name="T10" fmla="*/ 111 w 171"/>
                <a:gd name="T11" fmla="*/ 0 h 68"/>
                <a:gd name="T12" fmla="*/ 110 w 17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71" h="68">
                  <a:moveTo>
                    <a:pt x="110" y="0"/>
                  </a:moveTo>
                  <a:cubicBezTo>
                    <a:pt x="0" y="0"/>
                    <a:pt x="0" y="0"/>
                    <a:pt x="0" y="0"/>
                  </a:cubicBezTo>
                  <a:cubicBezTo>
                    <a:pt x="10" y="39"/>
                    <a:pt x="45" y="68"/>
                    <a:pt x="87" y="68"/>
                  </a:cubicBezTo>
                  <a:cubicBezTo>
                    <a:pt x="125" y="68"/>
                    <a:pt x="157" y="45"/>
                    <a:pt x="171" y="12"/>
                  </a:cubicBezTo>
                  <a:cubicBezTo>
                    <a:pt x="152" y="5"/>
                    <a:pt x="132" y="0"/>
                    <a:pt x="111" y="0"/>
                  </a:cubicBezTo>
                  <a:cubicBezTo>
                    <a:pt x="111" y="0"/>
                    <a:pt x="111" y="0"/>
                    <a:pt x="111" y="0"/>
                  </a:cubicBezTo>
                  <a:cubicBezTo>
                    <a:pt x="110" y="0"/>
                    <a:pt x="110" y="0"/>
                    <a:pt x="110" y="0"/>
                  </a:cubicBezTo>
                </a:path>
              </a:pathLst>
            </a:custGeom>
            <a:solidFill>
              <a:srgbClr val="8A512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5" name="Oval 30"/>
            <p:cNvSpPr>
              <a:spLocks noChangeArrowheads="1"/>
            </p:cNvSpPr>
            <p:nvPr/>
          </p:nvSpPr>
          <p:spPr bwMode="auto">
            <a:xfrm>
              <a:off x="414338" y="3308350"/>
              <a:ext cx="147638" cy="149225"/>
            </a:xfrm>
            <a:prstGeom prst="ellipse">
              <a:avLst/>
            </a:pr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grpSp>
      <p:cxnSp>
        <p:nvCxnSpPr>
          <p:cNvPr id="16" name="直接连接符 15"/>
          <p:cNvCxnSpPr/>
          <p:nvPr/>
        </p:nvCxnSpPr>
        <p:spPr>
          <a:xfrm>
            <a:off x="1438910" y="4021179"/>
            <a:ext cx="6761799" cy="0"/>
          </a:xfrm>
          <a:prstGeom prst="line">
            <a:avLst/>
          </a:prstGeom>
          <a:ln>
            <a:solidFill>
              <a:srgbClr val="B26A37"/>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553855" y="4975884"/>
            <a:ext cx="652462" cy="563563"/>
            <a:chOff x="414338" y="3308350"/>
            <a:chExt cx="652462" cy="563563"/>
          </a:xfrm>
          <a:effectLst>
            <a:outerShdw blurRad="50800" dist="38100" dir="5400000" algn="t" rotWithShape="0">
              <a:prstClr val="black">
                <a:alpha val="40000"/>
              </a:prstClr>
            </a:outerShdw>
          </a:effectLst>
        </p:grpSpPr>
        <p:sp>
          <p:nvSpPr>
            <p:cNvPr id="18" name="Freeform 28"/>
            <p:cNvSpPr/>
            <p:nvPr/>
          </p:nvSpPr>
          <p:spPr bwMode="auto">
            <a:xfrm>
              <a:off x="622300" y="3427413"/>
              <a:ext cx="444500" cy="306388"/>
            </a:xfrm>
            <a:custGeom>
              <a:avLst/>
              <a:gdLst>
                <a:gd name="T0" fmla="*/ 90 w 180"/>
                <a:gd name="T1" fmla="*/ 0 h 124"/>
                <a:gd name="T2" fmla="*/ 0 w 180"/>
                <a:gd name="T3" fmla="*/ 90 h 124"/>
                <a:gd name="T4" fmla="*/ 3 w 180"/>
                <a:gd name="T5" fmla="*/ 112 h 124"/>
                <a:gd name="T6" fmla="*/ 113 w 180"/>
                <a:gd name="T7" fmla="*/ 112 h 124"/>
                <a:gd name="T8" fmla="*/ 114 w 180"/>
                <a:gd name="T9" fmla="*/ 112 h 124"/>
                <a:gd name="T10" fmla="*/ 114 w 180"/>
                <a:gd name="T11" fmla="*/ 112 h 124"/>
                <a:gd name="T12" fmla="*/ 174 w 180"/>
                <a:gd name="T13" fmla="*/ 124 h 124"/>
                <a:gd name="T14" fmla="*/ 180 w 180"/>
                <a:gd name="T15" fmla="*/ 90 h 124"/>
                <a:gd name="T16" fmla="*/ 90 w 180"/>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4">
                  <a:moveTo>
                    <a:pt x="90" y="0"/>
                  </a:moveTo>
                  <a:cubicBezTo>
                    <a:pt x="40" y="0"/>
                    <a:pt x="0" y="41"/>
                    <a:pt x="0" y="90"/>
                  </a:cubicBezTo>
                  <a:cubicBezTo>
                    <a:pt x="0" y="98"/>
                    <a:pt x="1" y="105"/>
                    <a:pt x="3" y="112"/>
                  </a:cubicBezTo>
                  <a:cubicBezTo>
                    <a:pt x="113" y="112"/>
                    <a:pt x="113" y="112"/>
                    <a:pt x="113" y="112"/>
                  </a:cubicBezTo>
                  <a:cubicBezTo>
                    <a:pt x="114" y="112"/>
                    <a:pt x="114" y="112"/>
                    <a:pt x="114" y="112"/>
                  </a:cubicBezTo>
                  <a:cubicBezTo>
                    <a:pt x="114" y="112"/>
                    <a:pt x="114" y="112"/>
                    <a:pt x="114" y="112"/>
                  </a:cubicBezTo>
                  <a:cubicBezTo>
                    <a:pt x="135" y="112"/>
                    <a:pt x="155" y="117"/>
                    <a:pt x="174" y="124"/>
                  </a:cubicBezTo>
                  <a:cubicBezTo>
                    <a:pt x="178" y="114"/>
                    <a:pt x="180" y="102"/>
                    <a:pt x="180" y="90"/>
                  </a:cubicBezTo>
                  <a:cubicBezTo>
                    <a:pt x="180" y="41"/>
                    <a:pt x="140" y="0"/>
                    <a:pt x="90" y="0"/>
                  </a:cubicBezTo>
                </a:path>
              </a:pathLst>
            </a:cu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9" name="Freeform 29"/>
            <p:cNvSpPr/>
            <p:nvPr/>
          </p:nvSpPr>
          <p:spPr bwMode="auto">
            <a:xfrm>
              <a:off x="628650" y="3703638"/>
              <a:ext cx="422275" cy="168275"/>
            </a:xfrm>
            <a:custGeom>
              <a:avLst/>
              <a:gdLst>
                <a:gd name="T0" fmla="*/ 110 w 171"/>
                <a:gd name="T1" fmla="*/ 0 h 68"/>
                <a:gd name="T2" fmla="*/ 0 w 171"/>
                <a:gd name="T3" fmla="*/ 0 h 68"/>
                <a:gd name="T4" fmla="*/ 87 w 171"/>
                <a:gd name="T5" fmla="*/ 68 h 68"/>
                <a:gd name="T6" fmla="*/ 171 w 171"/>
                <a:gd name="T7" fmla="*/ 12 h 68"/>
                <a:gd name="T8" fmla="*/ 111 w 171"/>
                <a:gd name="T9" fmla="*/ 0 h 68"/>
                <a:gd name="T10" fmla="*/ 111 w 171"/>
                <a:gd name="T11" fmla="*/ 0 h 68"/>
                <a:gd name="T12" fmla="*/ 110 w 17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71" h="68">
                  <a:moveTo>
                    <a:pt x="110" y="0"/>
                  </a:moveTo>
                  <a:cubicBezTo>
                    <a:pt x="0" y="0"/>
                    <a:pt x="0" y="0"/>
                    <a:pt x="0" y="0"/>
                  </a:cubicBezTo>
                  <a:cubicBezTo>
                    <a:pt x="10" y="39"/>
                    <a:pt x="45" y="68"/>
                    <a:pt x="87" y="68"/>
                  </a:cubicBezTo>
                  <a:cubicBezTo>
                    <a:pt x="125" y="68"/>
                    <a:pt x="157" y="45"/>
                    <a:pt x="171" y="12"/>
                  </a:cubicBezTo>
                  <a:cubicBezTo>
                    <a:pt x="152" y="5"/>
                    <a:pt x="132" y="0"/>
                    <a:pt x="111" y="0"/>
                  </a:cubicBezTo>
                  <a:cubicBezTo>
                    <a:pt x="111" y="0"/>
                    <a:pt x="111" y="0"/>
                    <a:pt x="111" y="0"/>
                  </a:cubicBezTo>
                  <a:cubicBezTo>
                    <a:pt x="110" y="0"/>
                    <a:pt x="110" y="0"/>
                    <a:pt x="110" y="0"/>
                  </a:cubicBezTo>
                </a:path>
              </a:pathLst>
            </a:custGeom>
            <a:solidFill>
              <a:srgbClr val="8A512A"/>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20" name="Oval 30"/>
            <p:cNvSpPr>
              <a:spLocks noChangeArrowheads="1"/>
            </p:cNvSpPr>
            <p:nvPr/>
          </p:nvSpPr>
          <p:spPr bwMode="auto">
            <a:xfrm>
              <a:off x="414338" y="3308350"/>
              <a:ext cx="147638" cy="149225"/>
            </a:xfrm>
            <a:prstGeom prst="ellipse">
              <a:avLst/>
            </a:prstGeom>
            <a:solidFill>
              <a:srgbClr val="B26A37"/>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gr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二、共产主义社会的基本特征</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7655" name="组合 20"/>
          <p:cNvGrpSpPr/>
          <p:nvPr/>
        </p:nvGrpSpPr>
        <p:grpSpPr>
          <a:xfrm>
            <a:off x="1013778" y="1042229"/>
            <a:ext cx="10411460" cy="5808152"/>
            <a:chOff x="1135239" y="991890"/>
            <a:chExt cx="10412236" cy="5807669"/>
          </a:xfrm>
        </p:grpSpPr>
        <p:sp>
          <p:nvSpPr>
            <p:cNvPr id="12" name="椭圆 11"/>
            <p:cNvSpPr/>
            <p:nvPr/>
          </p:nvSpPr>
          <p:spPr>
            <a:xfrm>
              <a:off x="7945658" y="2076822"/>
              <a:ext cx="2756105" cy="1604829"/>
            </a:xfrm>
            <a:prstGeom prst="ellipse">
              <a:avLst/>
            </a:prstGeom>
            <a:solidFill>
              <a:srgbClr val="8A51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FFFF"/>
                  </a:solidFill>
                  <a:effectLst/>
                  <a:uLnTx/>
                  <a:uFillTx/>
                  <a:latin typeface="+mn-lt"/>
                  <a:ea typeface="+mn-ea"/>
                  <a:cs typeface="+mn-cs"/>
                </a:rPr>
                <a:t>自由王国</a:t>
              </a:r>
            </a:p>
          </p:txBody>
        </p:sp>
        <p:grpSp>
          <p:nvGrpSpPr>
            <p:cNvPr id="27657" name="组合 13"/>
            <p:cNvGrpSpPr/>
            <p:nvPr/>
          </p:nvGrpSpPr>
          <p:grpSpPr>
            <a:xfrm>
              <a:off x="6044790" y="4126114"/>
              <a:ext cx="5502685" cy="2555663"/>
              <a:chOff x="5927315" y="6629602"/>
              <a:chExt cx="5502685" cy="2555663"/>
            </a:xfrm>
          </p:grpSpPr>
          <p:sp>
            <p:nvSpPr>
              <p:cNvPr id="2" name="对话气泡: 椭圆形 5"/>
              <p:cNvSpPr/>
              <p:nvPr/>
            </p:nvSpPr>
            <p:spPr>
              <a:xfrm flipV="1">
                <a:off x="5927315" y="6629602"/>
                <a:ext cx="5502685" cy="2555663"/>
              </a:xfrm>
              <a:prstGeom prst="wedgeEllipseCallout">
                <a:avLst>
                  <a:gd name="adj1" fmla="val 8919"/>
                  <a:gd name="adj2" fmla="val 67093"/>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659" name="文本框 10"/>
              <p:cNvSpPr txBox="1"/>
              <p:nvPr/>
            </p:nvSpPr>
            <p:spPr>
              <a:xfrm>
                <a:off x="6488112" y="6946262"/>
                <a:ext cx="4381500" cy="1689052"/>
              </a:xfrm>
              <a:prstGeom prst="rect">
                <a:avLst/>
              </a:prstGeom>
              <a:noFill/>
              <a:ln w="9525">
                <a:noFill/>
              </a:ln>
            </p:spPr>
            <p:txBody>
              <a:bodyPr anchor="t">
                <a:spAutoFit/>
              </a:bodyPr>
              <a:lstStyle/>
              <a:p>
                <a:pPr algn="just" eaLnBrk="0" hangingPunct="0">
                  <a:lnSpc>
                    <a:spcPct val="150000"/>
                  </a:lnSpc>
                  <a:spcBef>
                    <a:spcPts val="600"/>
                  </a:spcBef>
                </a:pPr>
                <a:r>
                  <a:rPr lang="zh-CN" altLang="en-US" sz="2400" dirty="0">
                    <a:solidFill>
                      <a:schemeClr val="bg1"/>
                    </a:solidFill>
                    <a:latin typeface="微软雅黑" panose="020B0503020204020204" pitchFamily="34" charset="-122"/>
                    <a:ea typeface="微软雅黑" panose="020B0503020204020204" pitchFamily="34" charset="-122"/>
                  </a:rPr>
                  <a:t>人能够自觉运用规律为自己服务、人支配物的社会状态，即人的自由自觉的状态</a:t>
                </a:r>
              </a:p>
            </p:txBody>
          </p:sp>
        </p:grpSp>
        <p:grpSp>
          <p:nvGrpSpPr>
            <p:cNvPr id="27660" name="组合 12"/>
            <p:cNvGrpSpPr/>
            <p:nvPr/>
          </p:nvGrpSpPr>
          <p:grpSpPr>
            <a:xfrm>
              <a:off x="1135239" y="2124760"/>
              <a:ext cx="3602305" cy="2506454"/>
              <a:chOff x="1242396" y="2124760"/>
              <a:chExt cx="3602305" cy="2506454"/>
            </a:xfrm>
          </p:grpSpPr>
          <p:sp>
            <p:nvSpPr>
              <p:cNvPr id="3" name="对话气泡: 矩形 2"/>
              <p:cNvSpPr/>
              <p:nvPr/>
            </p:nvSpPr>
            <p:spPr>
              <a:xfrm>
                <a:off x="1242396" y="2124760"/>
                <a:ext cx="3602305" cy="2506454"/>
              </a:xfrm>
              <a:prstGeom prst="wedgeRectCallout">
                <a:avLst>
                  <a:gd name="adj1" fmla="val 34368"/>
                  <a:gd name="adj2" fmla="val 73996"/>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4572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accent2">
                      <a:lumMod val="75000"/>
                    </a:schemeClr>
                  </a:solidFill>
                  <a:effectLst/>
                  <a:uLnTx/>
                  <a:uFillTx/>
                  <a:latin typeface="+mn-lt"/>
                  <a:ea typeface="+mn-ea"/>
                  <a:cs typeface="+mn-cs"/>
                </a:endParaRPr>
              </a:p>
            </p:txBody>
          </p:sp>
          <p:sp>
            <p:nvSpPr>
              <p:cNvPr id="27662" name="文本框 14"/>
              <p:cNvSpPr txBox="1"/>
              <p:nvPr/>
            </p:nvSpPr>
            <p:spPr>
              <a:xfrm>
                <a:off x="1489649" y="2124762"/>
                <a:ext cx="3107531" cy="2306764"/>
              </a:xfrm>
              <a:prstGeom prst="rect">
                <a:avLst/>
              </a:prstGeom>
              <a:noFill/>
              <a:ln w="9525">
                <a:noFill/>
              </a:ln>
            </p:spPr>
            <p:txBody>
              <a:bodyPr wrap="square" anchor="t">
                <a:spAutoFit/>
              </a:bodyPr>
              <a:lstStyle/>
              <a:p>
                <a:pPr algn="just" eaLnBrk="0" hangingPunct="0">
                  <a:lnSpc>
                    <a:spcPct val="150000"/>
                  </a:lnSpc>
                  <a:spcBef>
                    <a:spcPts val="600"/>
                  </a:spcBef>
                </a:pPr>
                <a:r>
                  <a:rPr lang="zh-CN" altLang="en-US" sz="2400" dirty="0">
                    <a:solidFill>
                      <a:schemeClr val="bg1"/>
                    </a:solidFill>
                    <a:latin typeface="微软雅黑" panose="020B0503020204020204" pitchFamily="34" charset="-122"/>
                    <a:ea typeface="微软雅黑" panose="020B0503020204020204" pitchFamily="34" charset="-122"/>
                  </a:rPr>
                  <a:t>人还是盲目必然性的奴隶、人受物支配的社会状态，即一种不自由的状态</a:t>
                </a:r>
              </a:p>
            </p:txBody>
          </p:sp>
        </p:grpSp>
        <p:sp>
          <p:nvSpPr>
            <p:cNvPr id="18" name="椭圆 17"/>
            <p:cNvSpPr/>
            <p:nvPr/>
          </p:nvSpPr>
          <p:spPr>
            <a:xfrm>
              <a:off x="2323975" y="5196317"/>
              <a:ext cx="2756105" cy="1603242"/>
            </a:xfrm>
            <a:prstGeom prst="ellipse">
              <a:avLst/>
            </a:prstGeom>
            <a:solidFill>
              <a:srgbClr val="8A51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FFFF"/>
                  </a:solidFill>
                  <a:effectLst/>
                  <a:uLnTx/>
                  <a:uFillTx/>
                  <a:latin typeface="+mn-lt"/>
                  <a:ea typeface="+mn-ea"/>
                  <a:cs typeface="+mn-cs"/>
                </a:rPr>
                <a:t>必然王国</a:t>
              </a:r>
            </a:p>
          </p:txBody>
        </p:sp>
        <p:sp>
          <p:nvSpPr>
            <p:cNvPr id="27664" name="文本框 15"/>
            <p:cNvSpPr txBox="1"/>
            <p:nvPr/>
          </p:nvSpPr>
          <p:spPr>
            <a:xfrm>
              <a:off x="1499121" y="991890"/>
              <a:ext cx="9580959" cy="662499"/>
            </a:xfrm>
            <a:prstGeom prst="rect">
              <a:avLst/>
            </a:prstGeom>
            <a:noFill/>
            <a:ln w="9525">
              <a:noFill/>
            </a:ln>
          </p:spPr>
          <p:txBody>
            <a:bodyPr wrap="square" anchor="t">
              <a:spAutoFit/>
            </a:bodyPr>
            <a:lstStyle/>
            <a:p>
              <a:pPr indent="628650" algn="ctr" eaLnBrk="0" hangingPunct="0">
                <a:lnSpc>
                  <a:spcPct val="150000"/>
                </a:lnSpc>
                <a:spcBef>
                  <a:spcPts val="600"/>
                </a:spcBef>
              </a:pPr>
              <a:r>
                <a:rPr lang="zh-CN" altLang="en-US" sz="2800" b="1" dirty="0">
                  <a:solidFill>
                    <a:srgbClr val="B26A37"/>
                  </a:solidFill>
                  <a:latin typeface="微软雅黑" panose="020B0503020204020204" pitchFamily="34" charset="-122"/>
                  <a:ea typeface="微软雅黑" panose="020B0503020204020204" pitchFamily="34" charset="-122"/>
                </a:rPr>
                <a:t>实现从必然王国向自由王国的飞跃</a:t>
              </a:r>
            </a:p>
          </p:txBody>
        </p:sp>
        <p:sp>
          <p:nvSpPr>
            <p:cNvPr id="17" name="矩形 16"/>
            <p:cNvSpPr/>
            <p:nvPr/>
          </p:nvSpPr>
          <p:spPr>
            <a:xfrm>
              <a:off x="5256942" y="3377987"/>
              <a:ext cx="1803534" cy="615899"/>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cs"/>
                </a:rPr>
                <a:t>飞  跃</a:t>
              </a:r>
            </a:p>
          </p:txBody>
        </p:sp>
        <p:cxnSp>
          <p:nvCxnSpPr>
            <p:cNvPr id="20" name="直接箭头连接符 19"/>
            <p:cNvCxnSpPr>
              <a:cxnSpLocks/>
            </p:cNvCxnSpPr>
            <p:nvPr/>
          </p:nvCxnSpPr>
          <p:spPr>
            <a:xfrm flipV="1">
              <a:off x="4981453" y="3426084"/>
              <a:ext cx="3248267" cy="19778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556"/>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任意多边形: 形状 9"/>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ongolian Baiti" panose="03000500000000000000" charset="0"/>
            </a:endParaRPr>
          </a:p>
        </p:txBody>
      </p:sp>
      <p:grpSp>
        <p:nvGrpSpPr>
          <p:cNvPr id="12" name="组合 11"/>
          <p:cNvGrpSpPr/>
          <p:nvPr/>
        </p:nvGrpSpPr>
        <p:grpSpPr>
          <a:xfrm>
            <a:off x="-1445959" y="-484972"/>
            <a:ext cx="3551484" cy="2696717"/>
            <a:chOff x="-1194399" y="1461039"/>
            <a:chExt cx="2591737" cy="1967961"/>
          </a:xfrm>
        </p:grpSpPr>
        <p:sp>
          <p:nvSpPr>
            <p:cNvPr id="13" name="平行四边形 12"/>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p:cNvSpPr/>
          <p:nvPr/>
        </p:nvSpPr>
        <p:spPr>
          <a:xfrm>
            <a:off x="2096794" y="2910205"/>
            <a:ext cx="7174853" cy="2438488"/>
          </a:xfrm>
          <a:prstGeom prst="rect">
            <a:avLst/>
          </a:prstGeom>
          <a:effectLst/>
        </p:spPr>
        <p:txBody>
          <a:bodyPr wrap="squar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rPr>
              <a:t>实现共产主义是历史</a:t>
            </a:r>
            <a:endParaRPr lang="en-US" altLang="zh-CN" sz="5400" b="1" dirty="0">
              <a:solidFill>
                <a:srgbClr val="B26A37"/>
              </a:solidFill>
              <a:effectLst>
                <a:glow>
                  <a:prstClr val="white"/>
                </a:glow>
              </a:effectLst>
              <a:latin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rPr>
              <a:t>发展的必然趋势</a:t>
            </a:r>
          </a:p>
        </p:txBody>
      </p:sp>
      <p:sp>
        <p:nvSpPr>
          <p:cNvPr id="30" name="矩形: 圆角 29"/>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pic>
        <p:nvPicPr>
          <p:cNvPr id="15" name="图片 8">
            <a:hlinkClick r:id="rId3" action="ppaction://hlinksldjump"/>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bldLvl="0" animBg="1"/>
      <p:bldP spid="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 y="0"/>
            <a:ext cx="12143233" cy="6858000"/>
          </a:xfrm>
          <a:prstGeom prst="rect">
            <a:avLst/>
          </a:prstGeom>
        </p:spPr>
      </p:pic>
      <p:sp>
        <p:nvSpPr>
          <p:cNvPr id="4" name="矩形 3"/>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1572260" y="4091940"/>
            <a:ext cx="10012680" cy="920115"/>
            <a:chOff x="1283943" y="2888822"/>
            <a:chExt cx="9693473" cy="735852"/>
          </a:xfrm>
        </p:grpSpPr>
        <p:grpSp>
          <p:nvGrpSpPr>
            <p:cNvPr id="32" name="组合 31"/>
            <p:cNvGrpSpPr/>
            <p:nvPr/>
          </p:nvGrpSpPr>
          <p:grpSpPr>
            <a:xfrm>
              <a:off x="1283943" y="2888822"/>
              <a:ext cx="9693473" cy="735852"/>
              <a:chOff x="1041961" y="994023"/>
              <a:chExt cx="9693473" cy="735852"/>
            </a:xfrm>
          </p:grpSpPr>
          <p:sp>
            <p:nvSpPr>
              <p:cNvPr id="37" name="平行四边形 36"/>
              <p:cNvSpPr/>
              <p:nvPr/>
            </p:nvSpPr>
            <p:spPr>
              <a:xfrm flipH="1">
                <a:off x="1041961" y="994023"/>
                <a:ext cx="9600645" cy="735852"/>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p:cNvSpPr/>
              <p:nvPr/>
            </p:nvSpPr>
            <p:spPr>
              <a:xfrm>
                <a:off x="3521887" y="1065792"/>
                <a:ext cx="7213547" cy="663739"/>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4" action="ppaction://hlinksldjump"/>
            </p:cNvPr>
            <p:cNvSpPr/>
            <p:nvPr/>
          </p:nvSpPr>
          <p:spPr>
            <a:xfrm>
              <a:off x="5072121" y="3095027"/>
              <a:ext cx="5038540" cy="417440"/>
            </a:xfrm>
            <a:prstGeom prst="rect">
              <a:avLst/>
            </a:prstGeom>
          </p:spPr>
          <p:txBody>
            <a:bodyPr wrap="square">
              <a:spAutoFit/>
            </a:bodyPr>
            <a:lstStyle/>
            <a:p>
              <a:pPr lvl="0" algn="just" fontAlgn="auto">
                <a:spcBef>
                  <a:spcPts val="0"/>
                </a:spcBef>
                <a:spcAft>
                  <a:spcPts val="0"/>
                </a:spcAft>
                <a:defRPr/>
              </a:pPr>
              <a:r>
                <a:rPr lang="zh-CN" altLang="en-US" sz="2800" b="1" dirty="0">
                  <a:ln w="0">
                    <a:noFill/>
                  </a:ln>
                  <a:latin typeface="微软雅黑" panose="020B0503020204020204" pitchFamily="34" charset="-122"/>
                </a:rPr>
                <a:t>实现共产主义是长期的历史过程</a:t>
              </a:r>
            </a:p>
          </p:txBody>
        </p:sp>
      </p:grpSp>
      <p:grpSp>
        <p:nvGrpSpPr>
          <p:cNvPr id="12" name="组合 11"/>
          <p:cNvGrpSpPr/>
          <p:nvPr/>
        </p:nvGrpSpPr>
        <p:grpSpPr>
          <a:xfrm>
            <a:off x="727710" y="2101850"/>
            <a:ext cx="10284849" cy="1015365"/>
            <a:chOff x="608884" y="1397874"/>
            <a:chExt cx="8937263" cy="1015663"/>
          </a:xfrm>
        </p:grpSpPr>
        <p:grpSp>
          <p:nvGrpSpPr>
            <p:cNvPr id="7" name="组合 6"/>
            <p:cNvGrpSpPr/>
            <p:nvPr/>
          </p:nvGrpSpPr>
          <p:grpSpPr>
            <a:xfrm>
              <a:off x="608884" y="1397874"/>
              <a:ext cx="8533824" cy="1015663"/>
              <a:chOff x="1041966" y="994023"/>
              <a:chExt cx="8533824" cy="1015663"/>
            </a:xfrm>
          </p:grpSpPr>
          <p:sp>
            <p:nvSpPr>
              <p:cNvPr id="6" name="平行四边形 5"/>
              <p:cNvSpPr/>
              <p:nvPr/>
            </p:nvSpPr>
            <p:spPr>
              <a:xfrm flipH="1">
                <a:off x="1041966" y="994023"/>
                <a:ext cx="8533824"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176201" y="1086760"/>
                <a:ext cx="1277004" cy="830189"/>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8" name="矩形 7">
              <a:hlinkClick r:id="rId5" action="ppaction://hlinksldjump"/>
            </p:cNvPr>
            <p:cNvSpPr/>
            <p:nvPr/>
          </p:nvSpPr>
          <p:spPr>
            <a:xfrm>
              <a:off x="3922349" y="1644643"/>
              <a:ext cx="5623798" cy="522123"/>
            </a:xfrm>
            <a:prstGeom prst="rect">
              <a:avLst/>
            </a:prstGeom>
          </p:spPr>
          <p:txBody>
            <a:bodyPr wrap="square">
              <a:spAutoFit/>
            </a:bodyPr>
            <a:lstStyle/>
            <a:p>
              <a:pPr lvl="0">
                <a:defRPr/>
              </a:pPr>
              <a:r>
                <a:rPr lang="zh-CN" altLang="en-US" sz="2800" b="1" dirty="0">
                  <a:ln w="0">
                    <a:noFill/>
                  </a:ln>
                  <a:solidFill>
                    <a:prstClr val="black">
                      <a:lumMod val="75000"/>
                      <a:lumOff val="25000"/>
                    </a:prstClr>
                  </a:solidFill>
                  <a:latin typeface="微软雅黑" panose="020B0503020204020204" pitchFamily="34" charset="-122"/>
                </a:rPr>
                <a:t>实现共产主义是历史发展的必然</a:t>
              </a:r>
            </a:p>
          </p:txBody>
        </p:sp>
      </p:grpSp>
      <p:sp>
        <p:nvSpPr>
          <p:cNvPr id="35" name="任意多边形: 形状 34"/>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1" grpId="0" animBg="1"/>
      <p:bldP spid="35" grpId="0" animBg="1"/>
      <p:bldP spid="34" grpId="0" animBg="1"/>
      <p:bldP spid="21"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一、实现共产主义是历史发展的必然</a:t>
            </a:r>
          </a:p>
        </p:txBody>
      </p:sp>
      <p:sp>
        <p:nvSpPr>
          <p:cNvPr id="4" name="文本框 3"/>
          <p:cNvSpPr txBox="1"/>
          <p:nvPr/>
        </p:nvSpPr>
        <p:spPr>
          <a:xfrm>
            <a:off x="1017534" y="3281426"/>
            <a:ext cx="1604090" cy="398780"/>
          </a:xfrm>
          <a:prstGeom prst="rect">
            <a:avLst/>
          </a:prstGeom>
          <a:noFill/>
        </p:spPr>
        <p:txBody>
          <a:bodyPr wrap="square" rtlCol="0">
            <a:spAutoFit/>
          </a:bodyPr>
          <a:lstStyle/>
          <a:p>
            <a:pPr algn="ctr"/>
            <a:r>
              <a:rPr lang="zh-CN" altLang="en-US" sz="2000" dirty="0"/>
              <a:t>原始社会</a:t>
            </a:r>
          </a:p>
        </p:txBody>
      </p:sp>
      <p:sp>
        <p:nvSpPr>
          <p:cNvPr id="5" name="文本框 4"/>
          <p:cNvSpPr txBox="1"/>
          <p:nvPr/>
        </p:nvSpPr>
        <p:spPr>
          <a:xfrm>
            <a:off x="2539302" y="6116621"/>
            <a:ext cx="1882674" cy="398780"/>
          </a:xfrm>
          <a:prstGeom prst="rect">
            <a:avLst/>
          </a:prstGeom>
          <a:noFill/>
        </p:spPr>
        <p:txBody>
          <a:bodyPr wrap="square" rtlCol="0">
            <a:spAutoFit/>
          </a:bodyPr>
          <a:lstStyle/>
          <a:p>
            <a:pPr algn="ctr"/>
            <a:r>
              <a:rPr lang="zh-CN" altLang="en-US" sz="2000" dirty="0"/>
              <a:t>奴隶社会</a:t>
            </a:r>
          </a:p>
        </p:txBody>
      </p:sp>
      <p:sp>
        <p:nvSpPr>
          <p:cNvPr id="6" name="文本框 5"/>
          <p:cNvSpPr txBox="1"/>
          <p:nvPr/>
        </p:nvSpPr>
        <p:spPr>
          <a:xfrm>
            <a:off x="4778083" y="3281426"/>
            <a:ext cx="1596034" cy="398780"/>
          </a:xfrm>
          <a:prstGeom prst="rect">
            <a:avLst/>
          </a:prstGeom>
          <a:noFill/>
        </p:spPr>
        <p:txBody>
          <a:bodyPr wrap="square" rtlCol="0">
            <a:spAutoFit/>
          </a:bodyPr>
          <a:lstStyle/>
          <a:p>
            <a:pPr algn="ctr"/>
            <a:r>
              <a:rPr lang="zh-CN" altLang="en-US" sz="2000" dirty="0">
                <a:solidFill>
                  <a:schemeClr val="tx1"/>
                </a:solidFill>
              </a:rPr>
              <a:t>封建社会</a:t>
            </a:r>
          </a:p>
        </p:txBody>
      </p:sp>
      <p:sp>
        <p:nvSpPr>
          <p:cNvPr id="7" name="文本框 6"/>
          <p:cNvSpPr txBox="1"/>
          <p:nvPr/>
        </p:nvSpPr>
        <p:spPr>
          <a:xfrm>
            <a:off x="6947558" y="6116621"/>
            <a:ext cx="2033905" cy="398780"/>
          </a:xfrm>
          <a:prstGeom prst="rect">
            <a:avLst/>
          </a:prstGeom>
          <a:noFill/>
        </p:spPr>
        <p:txBody>
          <a:bodyPr wrap="square" rtlCol="0">
            <a:spAutoFit/>
          </a:bodyPr>
          <a:lstStyle/>
          <a:p>
            <a:pPr algn="ctr"/>
            <a:r>
              <a:rPr lang="zh-CN" altLang="en-US" sz="2000" dirty="0"/>
              <a:t>资本主义社会</a:t>
            </a:r>
          </a:p>
        </p:txBody>
      </p:sp>
      <p:sp>
        <p:nvSpPr>
          <p:cNvPr id="8" name="文本框 7"/>
          <p:cNvSpPr txBox="1"/>
          <p:nvPr/>
        </p:nvSpPr>
        <p:spPr>
          <a:xfrm>
            <a:off x="8133501" y="3281426"/>
            <a:ext cx="2164715" cy="398780"/>
          </a:xfrm>
          <a:prstGeom prst="rect">
            <a:avLst/>
          </a:prstGeom>
          <a:noFill/>
        </p:spPr>
        <p:txBody>
          <a:bodyPr wrap="square" rtlCol="0">
            <a:spAutoFit/>
          </a:bodyPr>
          <a:lstStyle/>
          <a:p>
            <a:pPr algn="ctr"/>
            <a:r>
              <a:rPr lang="zh-CN" altLang="en-US" sz="2000" dirty="0"/>
              <a:t>共产主义社会</a:t>
            </a:r>
          </a:p>
        </p:txBody>
      </p:sp>
      <p:pic>
        <p:nvPicPr>
          <p:cNvPr id="10" name="图片 9"/>
          <p:cNvPicPr>
            <a:picLocks noChangeAspect="1"/>
          </p:cNvPicPr>
          <p:nvPr/>
        </p:nvPicPr>
        <p:blipFill>
          <a:blip r:embed="rId3"/>
          <a:stretch>
            <a:fillRect/>
          </a:stretch>
        </p:blipFill>
        <p:spPr>
          <a:xfrm>
            <a:off x="477319" y="1345208"/>
            <a:ext cx="2932566" cy="1890344"/>
          </a:xfrm>
          <a:prstGeom prst="rect">
            <a:avLst/>
          </a:prstGeom>
          <a:ln>
            <a:noFill/>
          </a:ln>
          <a:effectLst>
            <a:softEdge rad="112500"/>
          </a:effectLst>
        </p:spPr>
      </p:pic>
      <p:pic>
        <p:nvPicPr>
          <p:cNvPr id="11" name="图片 10"/>
          <p:cNvPicPr>
            <a:picLocks noChangeAspect="1"/>
          </p:cNvPicPr>
          <p:nvPr/>
        </p:nvPicPr>
        <p:blipFill rotWithShape="1">
          <a:blip r:embed="rId4"/>
          <a:srcRect b="8674"/>
          <a:stretch>
            <a:fillRect/>
          </a:stretch>
        </p:blipFill>
        <p:spPr>
          <a:xfrm>
            <a:off x="2014678" y="4164767"/>
            <a:ext cx="2932563" cy="1880851"/>
          </a:xfrm>
          <a:prstGeom prst="rect">
            <a:avLst/>
          </a:prstGeom>
          <a:ln>
            <a:noFill/>
          </a:ln>
          <a:effectLst>
            <a:softEdge rad="112500"/>
          </a:effectLst>
        </p:spPr>
      </p:pic>
      <p:pic>
        <p:nvPicPr>
          <p:cNvPr id="12" name="图片 11"/>
          <p:cNvPicPr>
            <a:picLocks noChangeAspect="1"/>
          </p:cNvPicPr>
          <p:nvPr/>
        </p:nvPicPr>
        <p:blipFill rotWithShape="1">
          <a:blip r:embed="rId5"/>
          <a:srcRect b="2317"/>
          <a:stretch>
            <a:fillRect/>
          </a:stretch>
        </p:blipFill>
        <p:spPr>
          <a:xfrm>
            <a:off x="4178922" y="1345208"/>
            <a:ext cx="2932566" cy="1880848"/>
          </a:xfrm>
          <a:prstGeom prst="rect">
            <a:avLst/>
          </a:prstGeom>
          <a:ln>
            <a:noFill/>
          </a:ln>
          <a:effectLst>
            <a:softEdge rad="112500"/>
          </a:effectLst>
        </p:spPr>
      </p:pic>
      <p:pic>
        <p:nvPicPr>
          <p:cNvPr id="13" name="图片 12"/>
          <p:cNvPicPr>
            <a:picLocks noChangeAspect="1"/>
          </p:cNvPicPr>
          <p:nvPr/>
        </p:nvPicPr>
        <p:blipFill>
          <a:blip r:embed="rId6"/>
          <a:stretch>
            <a:fillRect/>
          </a:stretch>
        </p:blipFill>
        <p:spPr>
          <a:xfrm>
            <a:off x="6498230" y="4164767"/>
            <a:ext cx="2932563" cy="1880848"/>
          </a:xfrm>
          <a:prstGeom prst="rect">
            <a:avLst/>
          </a:prstGeom>
          <a:ln>
            <a:noFill/>
          </a:ln>
          <a:effectLst>
            <a:softEdge rad="112500"/>
          </a:effectLst>
        </p:spPr>
      </p:pic>
      <p:pic>
        <p:nvPicPr>
          <p:cNvPr id="3" name="图片 2"/>
          <p:cNvPicPr>
            <a:picLocks noChangeAspect="1"/>
          </p:cNvPicPr>
          <p:nvPr/>
        </p:nvPicPr>
        <p:blipFill rotWithShape="1">
          <a:blip r:embed="rId7"/>
          <a:srcRect b="11494"/>
          <a:stretch>
            <a:fillRect/>
          </a:stretch>
        </p:blipFill>
        <p:spPr>
          <a:xfrm>
            <a:off x="7749575" y="1345208"/>
            <a:ext cx="2932566" cy="1880848"/>
          </a:xfrm>
          <a:prstGeom prst="rect">
            <a:avLst/>
          </a:prstGeom>
          <a:ln>
            <a:noFill/>
          </a:ln>
          <a:effectLst>
            <a:softEdge rad="112500"/>
          </a:effectLst>
        </p:spPr>
      </p:pic>
      <p:grpSp>
        <p:nvGrpSpPr>
          <p:cNvPr id="22" name="组合 21"/>
          <p:cNvGrpSpPr/>
          <p:nvPr/>
        </p:nvGrpSpPr>
        <p:grpSpPr>
          <a:xfrm>
            <a:off x="10981782" y="2184031"/>
            <a:ext cx="765924" cy="3745967"/>
            <a:chOff x="759945" y="2285639"/>
            <a:chExt cx="765924" cy="3745967"/>
          </a:xfrm>
        </p:grpSpPr>
        <p:grpSp>
          <p:nvGrpSpPr>
            <p:cNvPr id="17" name="组合 16"/>
            <p:cNvGrpSpPr/>
            <p:nvPr/>
          </p:nvGrpSpPr>
          <p:grpSpPr>
            <a:xfrm rot="16200000" flipH="1">
              <a:off x="-716892" y="3788846"/>
              <a:ext cx="3745967" cy="739554"/>
              <a:chOff x="9679028" y="4147590"/>
              <a:chExt cx="2388155" cy="739554"/>
            </a:xfrm>
          </p:grpSpPr>
          <p:sp>
            <p:nvSpPr>
              <p:cNvPr id="15" name="Rectangle 9"/>
              <p:cNvSpPr/>
              <p:nvPr/>
            </p:nvSpPr>
            <p:spPr>
              <a:xfrm>
                <a:off x="9679028" y="4147590"/>
                <a:ext cx="2388154" cy="675005"/>
              </a:xfrm>
              <a:prstGeom prst="rect">
                <a:avLst/>
              </a:prstGeom>
              <a:solidFill>
                <a:schemeClr val="accent4">
                  <a:lumMod val="20000"/>
                  <a:lumOff val="80000"/>
                </a:scheme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1221F">
                      <a:lumMod val="75000"/>
                      <a:lumOff val="25000"/>
                    </a:srgbClr>
                  </a:solidFill>
                  <a:effectLst/>
                  <a:uLnTx/>
                  <a:uFillTx/>
                  <a:latin typeface="字魂105号-简雅黑"/>
                  <a:cs typeface="+mn-ea"/>
                  <a:sym typeface="+mn-lt"/>
                </a:endParaRPr>
              </a:p>
            </p:txBody>
          </p:sp>
          <p:sp>
            <p:nvSpPr>
              <p:cNvPr id="16" name="Rectangle 12"/>
              <p:cNvSpPr/>
              <p:nvPr/>
            </p:nvSpPr>
            <p:spPr>
              <a:xfrm>
                <a:off x="9679029" y="4810788"/>
                <a:ext cx="2388154" cy="76356"/>
              </a:xfrm>
              <a:prstGeom prst="rect">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字魂105号-简雅黑"/>
                  <a:cs typeface="+mn-ea"/>
                  <a:sym typeface="+mn-lt"/>
                </a:endParaRPr>
              </a:p>
            </p:txBody>
          </p:sp>
        </p:grpSp>
        <p:sp>
          <p:nvSpPr>
            <p:cNvPr id="18" name="文本框 17"/>
            <p:cNvSpPr txBox="1"/>
            <p:nvPr/>
          </p:nvSpPr>
          <p:spPr>
            <a:xfrm>
              <a:off x="759945" y="2723838"/>
              <a:ext cx="677108" cy="2869564"/>
            </a:xfrm>
            <a:prstGeom prst="rect">
              <a:avLst/>
            </a:prstGeom>
            <a:noFill/>
          </p:spPr>
          <p:txBody>
            <a:bodyPr vert="eaVert" wrap="square" rtlCol="0">
              <a:spAutoFit/>
            </a:bodyPr>
            <a:lstStyle/>
            <a:p>
              <a:pPr algn="ctr"/>
              <a:r>
                <a:rPr lang="zh-CN" altLang="en-US" sz="3200" b="1" dirty="0"/>
                <a:t>共产主义社会</a:t>
              </a:r>
            </a:p>
          </p:txBody>
        </p:sp>
      </p:grpSp>
      <p:cxnSp>
        <p:nvCxnSpPr>
          <p:cNvPr id="14" name="直接箭头连接符 13"/>
          <p:cNvCxnSpPr>
            <a:cxnSpLocks/>
          </p:cNvCxnSpPr>
          <p:nvPr/>
        </p:nvCxnSpPr>
        <p:spPr>
          <a:xfrm>
            <a:off x="2743127" y="3240884"/>
            <a:ext cx="858854" cy="933379"/>
          </a:xfrm>
          <a:prstGeom prst="straightConnector1">
            <a:avLst/>
          </a:prstGeom>
          <a:ln>
            <a:solidFill>
              <a:srgbClr val="B26A37"/>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cxnSpLocks/>
          </p:cNvCxnSpPr>
          <p:nvPr/>
        </p:nvCxnSpPr>
        <p:spPr>
          <a:xfrm flipV="1">
            <a:off x="4299264" y="3202149"/>
            <a:ext cx="556508" cy="1036320"/>
          </a:xfrm>
          <a:prstGeom prst="straightConnector1">
            <a:avLst/>
          </a:prstGeom>
          <a:ln>
            <a:solidFill>
              <a:srgbClr val="B26A37"/>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cxnSpLocks/>
          </p:cNvCxnSpPr>
          <p:nvPr/>
        </p:nvCxnSpPr>
        <p:spPr>
          <a:xfrm>
            <a:off x="6342307" y="3214849"/>
            <a:ext cx="826461" cy="959414"/>
          </a:xfrm>
          <a:prstGeom prst="straightConnector1">
            <a:avLst/>
          </a:prstGeom>
          <a:ln>
            <a:solidFill>
              <a:srgbClr val="B26A37"/>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cxnSpLocks/>
          </p:cNvCxnSpPr>
          <p:nvPr/>
        </p:nvCxnSpPr>
        <p:spPr>
          <a:xfrm flipV="1">
            <a:off x="7788297" y="3210420"/>
            <a:ext cx="524418" cy="1028049"/>
          </a:xfrm>
          <a:prstGeom prst="straightConnector1">
            <a:avLst/>
          </a:prstGeom>
          <a:ln>
            <a:solidFill>
              <a:srgbClr val="B26A37"/>
            </a:solidFill>
            <a:tailEnd type="arrow"/>
          </a:ln>
        </p:spPr>
        <p:style>
          <a:lnRef idx="1">
            <a:schemeClr val="accent1"/>
          </a:lnRef>
          <a:fillRef idx="0">
            <a:schemeClr val="accent1"/>
          </a:fillRef>
          <a:effectRef idx="0">
            <a:schemeClr val="accent1"/>
          </a:effectRef>
          <a:fontRef idx="minor">
            <a:schemeClr val="tx1"/>
          </a:fontRef>
        </p:style>
      </p:cxnSp>
      <p:pic>
        <p:nvPicPr>
          <p:cNvPr id="23" name="图片 8">
            <a:hlinkClick r:id="rId8" action="ppaction://hlinksldjump"/>
            <a:extLst>
              <a:ext uri="{FF2B5EF4-FFF2-40B4-BE49-F238E27FC236}">
                <a16:creationId xmlns:a16="http://schemas.microsoft.com/office/drawing/2014/main" xmlns="" id="{7B1D0F88-E230-4B43-92CD-E8820C9DFB63}"/>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一、实现共产主义是历史发展的必然</a:t>
            </a:r>
          </a:p>
        </p:txBody>
      </p:sp>
      <p:sp>
        <p:nvSpPr>
          <p:cNvPr id="6" name="文本框 5"/>
          <p:cNvSpPr txBox="1"/>
          <p:nvPr/>
        </p:nvSpPr>
        <p:spPr>
          <a:xfrm>
            <a:off x="1173796" y="3429000"/>
            <a:ext cx="2984024" cy="2797048"/>
          </a:xfrm>
          <a:prstGeom prst="rect">
            <a:avLst/>
          </a:prstGeom>
          <a:noFill/>
        </p:spPr>
        <p:txBody>
          <a:bodyPr wrap="square" rtlCol="0">
            <a:spAutoFit/>
          </a:bodyPr>
          <a:lstStyle/>
          <a:p>
            <a:pPr indent="629920" algn="just" latinLnBrk="0">
              <a:lnSpc>
                <a:spcPct val="150000"/>
              </a:lnSpc>
            </a:pPr>
            <a:r>
              <a:rPr lang="zh-CN" altLang="en-US" sz="2400" dirty="0">
                <a:latin typeface="+mn-lt"/>
                <a:ea typeface="+mn-lt"/>
                <a:cs typeface="+mn-lt"/>
              </a:rPr>
              <a:t>共产主义作为一种社会理想，是在对人类社会发展规律认识的基础上设想的社会发展目标。</a:t>
            </a:r>
          </a:p>
        </p:txBody>
      </p:sp>
      <p:pic>
        <p:nvPicPr>
          <p:cNvPr id="17" name="图片 16"/>
          <p:cNvPicPr>
            <a:picLocks noChangeAspect="1"/>
          </p:cNvPicPr>
          <p:nvPr/>
        </p:nvPicPr>
        <p:blipFill>
          <a:blip r:embed="rId2"/>
          <a:stretch>
            <a:fillRect/>
          </a:stretch>
        </p:blipFill>
        <p:spPr>
          <a:xfrm>
            <a:off x="4974725" y="2729548"/>
            <a:ext cx="6306549" cy="3556952"/>
          </a:xfrm>
          <a:prstGeom prst="rect">
            <a:avLst/>
          </a:prstGeom>
          <a:ln>
            <a:noFill/>
          </a:ln>
          <a:effectLst>
            <a:outerShdw blurRad="292100" dist="139700" dir="2700000" algn="tl" rotWithShape="0">
              <a:srgbClr val="333333">
                <a:alpha val="65000"/>
              </a:srgbClr>
            </a:outerShdw>
          </a:effectLst>
        </p:spPr>
      </p:pic>
      <p:sp>
        <p:nvSpPr>
          <p:cNvPr id="7" name="矩形: 圆角 6"/>
          <p:cNvSpPr/>
          <p:nvPr/>
        </p:nvSpPr>
        <p:spPr>
          <a:xfrm>
            <a:off x="2239037" y="1328690"/>
            <a:ext cx="771392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（一）共产主义理想的实现是历史发展的必然</a:t>
            </a:r>
          </a:p>
        </p:txBody>
      </p:sp>
      <p:grpSp>
        <p:nvGrpSpPr>
          <p:cNvPr id="9" name="组合 35">
            <a:extLst>
              <a:ext uri="{FF2B5EF4-FFF2-40B4-BE49-F238E27FC236}">
                <a16:creationId xmlns:a16="http://schemas.microsoft.com/office/drawing/2014/main" xmlns="" id="{8D499970-2C53-4344-869D-A2F537725C0E}"/>
              </a:ext>
            </a:extLst>
          </p:cNvPr>
          <p:cNvGrpSpPr/>
          <p:nvPr/>
        </p:nvGrpSpPr>
        <p:grpSpPr>
          <a:xfrm>
            <a:off x="2306249" y="2746459"/>
            <a:ext cx="719118" cy="510201"/>
            <a:chOff x="328613" y="4324350"/>
            <a:chExt cx="1841500" cy="1306513"/>
          </a:xfrm>
          <a:solidFill>
            <a:srgbClr val="B26A37"/>
          </a:solidFill>
        </p:grpSpPr>
        <p:sp>
          <p:nvSpPr>
            <p:cNvPr id="10" name="Freeform 21">
              <a:extLst>
                <a:ext uri="{FF2B5EF4-FFF2-40B4-BE49-F238E27FC236}">
                  <a16:creationId xmlns:a16="http://schemas.microsoft.com/office/drawing/2014/main" xmlns="" id="{56132B74-34E7-4012-80C2-795B38D85F4E}"/>
                </a:ext>
              </a:extLst>
            </p:cNvPr>
            <p:cNvSpPr/>
            <p:nvPr/>
          </p:nvSpPr>
          <p:spPr bwMode="auto">
            <a:xfrm>
              <a:off x="328613" y="5019675"/>
              <a:ext cx="1385887" cy="611188"/>
            </a:xfrm>
            <a:custGeom>
              <a:avLst/>
              <a:gdLst>
                <a:gd name="T0" fmla="*/ 804 w 873"/>
                <a:gd name="T1" fmla="*/ 281 h 385"/>
                <a:gd name="T2" fmla="*/ 804 w 873"/>
                <a:gd name="T3" fmla="*/ 281 h 385"/>
                <a:gd name="T4" fmla="*/ 779 w 873"/>
                <a:gd name="T5" fmla="*/ 279 h 385"/>
                <a:gd name="T6" fmla="*/ 779 w 873"/>
                <a:gd name="T7" fmla="*/ 279 h 385"/>
                <a:gd name="T8" fmla="*/ 750 w 873"/>
                <a:gd name="T9" fmla="*/ 277 h 385"/>
                <a:gd name="T10" fmla="*/ 721 w 873"/>
                <a:gd name="T11" fmla="*/ 268 h 385"/>
                <a:gd name="T12" fmla="*/ 694 w 873"/>
                <a:gd name="T13" fmla="*/ 260 h 385"/>
                <a:gd name="T14" fmla="*/ 667 w 873"/>
                <a:gd name="T15" fmla="*/ 247 h 385"/>
                <a:gd name="T16" fmla="*/ 642 w 873"/>
                <a:gd name="T17" fmla="*/ 233 h 385"/>
                <a:gd name="T18" fmla="*/ 617 w 873"/>
                <a:gd name="T19" fmla="*/ 214 h 385"/>
                <a:gd name="T20" fmla="*/ 596 w 873"/>
                <a:gd name="T21" fmla="*/ 195 h 385"/>
                <a:gd name="T22" fmla="*/ 575 w 873"/>
                <a:gd name="T23" fmla="*/ 172 h 385"/>
                <a:gd name="T24" fmla="*/ 575 w 873"/>
                <a:gd name="T25" fmla="*/ 172 h 385"/>
                <a:gd name="T26" fmla="*/ 554 w 873"/>
                <a:gd name="T27" fmla="*/ 147 h 385"/>
                <a:gd name="T28" fmla="*/ 537 w 873"/>
                <a:gd name="T29" fmla="*/ 118 h 385"/>
                <a:gd name="T30" fmla="*/ 525 w 873"/>
                <a:gd name="T31" fmla="*/ 89 h 385"/>
                <a:gd name="T32" fmla="*/ 515 w 873"/>
                <a:gd name="T33" fmla="*/ 58 h 385"/>
                <a:gd name="T34" fmla="*/ 435 w 873"/>
                <a:gd name="T35" fmla="*/ 147 h 385"/>
                <a:gd name="T36" fmla="*/ 308 w 873"/>
                <a:gd name="T37" fmla="*/ 0 h 385"/>
                <a:gd name="T38" fmla="*/ 308 w 873"/>
                <a:gd name="T39" fmla="*/ 0 h 385"/>
                <a:gd name="T40" fmla="*/ 279 w 873"/>
                <a:gd name="T41" fmla="*/ 12 h 385"/>
                <a:gd name="T42" fmla="*/ 250 w 873"/>
                <a:gd name="T43" fmla="*/ 25 h 385"/>
                <a:gd name="T44" fmla="*/ 223 w 873"/>
                <a:gd name="T45" fmla="*/ 39 h 385"/>
                <a:gd name="T46" fmla="*/ 198 w 873"/>
                <a:gd name="T47" fmla="*/ 58 h 385"/>
                <a:gd name="T48" fmla="*/ 173 w 873"/>
                <a:gd name="T49" fmla="*/ 77 h 385"/>
                <a:gd name="T50" fmla="*/ 150 w 873"/>
                <a:gd name="T51" fmla="*/ 97 h 385"/>
                <a:gd name="T52" fmla="*/ 127 w 873"/>
                <a:gd name="T53" fmla="*/ 120 h 385"/>
                <a:gd name="T54" fmla="*/ 106 w 873"/>
                <a:gd name="T55" fmla="*/ 143 h 385"/>
                <a:gd name="T56" fmla="*/ 87 w 873"/>
                <a:gd name="T57" fmla="*/ 170 h 385"/>
                <a:gd name="T58" fmla="*/ 69 w 873"/>
                <a:gd name="T59" fmla="*/ 197 h 385"/>
                <a:gd name="T60" fmla="*/ 52 w 873"/>
                <a:gd name="T61" fmla="*/ 225 h 385"/>
                <a:gd name="T62" fmla="*/ 40 w 873"/>
                <a:gd name="T63" fmla="*/ 256 h 385"/>
                <a:gd name="T64" fmla="*/ 27 w 873"/>
                <a:gd name="T65" fmla="*/ 285 h 385"/>
                <a:gd name="T66" fmla="*/ 15 w 873"/>
                <a:gd name="T67" fmla="*/ 318 h 385"/>
                <a:gd name="T68" fmla="*/ 6 w 873"/>
                <a:gd name="T69" fmla="*/ 352 h 385"/>
                <a:gd name="T70" fmla="*/ 0 w 873"/>
                <a:gd name="T71" fmla="*/ 385 h 385"/>
                <a:gd name="T72" fmla="*/ 873 w 873"/>
                <a:gd name="T73" fmla="*/ 385 h 385"/>
                <a:gd name="T74" fmla="*/ 873 w 873"/>
                <a:gd name="T75" fmla="*/ 385 h 385"/>
                <a:gd name="T76" fmla="*/ 867 w 873"/>
                <a:gd name="T77" fmla="*/ 358 h 385"/>
                <a:gd name="T78" fmla="*/ 860 w 873"/>
                <a:gd name="T79" fmla="*/ 331 h 385"/>
                <a:gd name="T80" fmla="*/ 852 w 873"/>
                <a:gd name="T81" fmla="*/ 304 h 385"/>
                <a:gd name="T82" fmla="*/ 844 w 873"/>
                <a:gd name="T83" fmla="*/ 279 h 385"/>
                <a:gd name="T84" fmla="*/ 844 w 873"/>
                <a:gd name="T85" fmla="*/ 279 h 385"/>
                <a:gd name="T86" fmla="*/ 823 w 873"/>
                <a:gd name="T87" fmla="*/ 281 h 385"/>
                <a:gd name="T88" fmla="*/ 804 w 873"/>
                <a:gd name="T89" fmla="*/ 281 h 385"/>
                <a:gd name="T90" fmla="*/ 804 w 873"/>
                <a:gd name="T91" fmla="*/ 28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3" h="385">
                  <a:moveTo>
                    <a:pt x="804" y="281"/>
                  </a:moveTo>
                  <a:lnTo>
                    <a:pt x="804" y="281"/>
                  </a:lnTo>
                  <a:lnTo>
                    <a:pt x="779" y="279"/>
                  </a:lnTo>
                  <a:lnTo>
                    <a:pt x="779" y="279"/>
                  </a:lnTo>
                  <a:lnTo>
                    <a:pt x="750" y="277"/>
                  </a:lnTo>
                  <a:lnTo>
                    <a:pt x="721" y="268"/>
                  </a:lnTo>
                  <a:lnTo>
                    <a:pt x="694" y="260"/>
                  </a:lnTo>
                  <a:lnTo>
                    <a:pt x="667" y="247"/>
                  </a:lnTo>
                  <a:lnTo>
                    <a:pt x="642" y="233"/>
                  </a:lnTo>
                  <a:lnTo>
                    <a:pt x="617" y="214"/>
                  </a:lnTo>
                  <a:lnTo>
                    <a:pt x="596" y="195"/>
                  </a:lnTo>
                  <a:lnTo>
                    <a:pt x="575" y="172"/>
                  </a:lnTo>
                  <a:lnTo>
                    <a:pt x="575" y="172"/>
                  </a:lnTo>
                  <a:lnTo>
                    <a:pt x="554" y="147"/>
                  </a:lnTo>
                  <a:lnTo>
                    <a:pt x="537" y="118"/>
                  </a:lnTo>
                  <a:lnTo>
                    <a:pt x="525" y="89"/>
                  </a:lnTo>
                  <a:lnTo>
                    <a:pt x="515" y="58"/>
                  </a:lnTo>
                  <a:lnTo>
                    <a:pt x="435" y="147"/>
                  </a:lnTo>
                  <a:lnTo>
                    <a:pt x="308" y="0"/>
                  </a:lnTo>
                  <a:lnTo>
                    <a:pt x="308" y="0"/>
                  </a:lnTo>
                  <a:lnTo>
                    <a:pt x="279" y="12"/>
                  </a:lnTo>
                  <a:lnTo>
                    <a:pt x="250" y="25"/>
                  </a:lnTo>
                  <a:lnTo>
                    <a:pt x="223" y="39"/>
                  </a:lnTo>
                  <a:lnTo>
                    <a:pt x="198" y="58"/>
                  </a:lnTo>
                  <a:lnTo>
                    <a:pt x="173" y="77"/>
                  </a:lnTo>
                  <a:lnTo>
                    <a:pt x="150" y="97"/>
                  </a:lnTo>
                  <a:lnTo>
                    <a:pt x="127" y="120"/>
                  </a:lnTo>
                  <a:lnTo>
                    <a:pt x="106" y="143"/>
                  </a:lnTo>
                  <a:lnTo>
                    <a:pt x="87" y="170"/>
                  </a:lnTo>
                  <a:lnTo>
                    <a:pt x="69" y="197"/>
                  </a:lnTo>
                  <a:lnTo>
                    <a:pt x="52" y="225"/>
                  </a:lnTo>
                  <a:lnTo>
                    <a:pt x="40" y="256"/>
                  </a:lnTo>
                  <a:lnTo>
                    <a:pt x="27" y="285"/>
                  </a:lnTo>
                  <a:lnTo>
                    <a:pt x="15" y="318"/>
                  </a:lnTo>
                  <a:lnTo>
                    <a:pt x="6" y="352"/>
                  </a:lnTo>
                  <a:lnTo>
                    <a:pt x="0" y="385"/>
                  </a:lnTo>
                  <a:lnTo>
                    <a:pt x="873" y="385"/>
                  </a:lnTo>
                  <a:lnTo>
                    <a:pt x="873" y="385"/>
                  </a:lnTo>
                  <a:lnTo>
                    <a:pt x="867" y="358"/>
                  </a:lnTo>
                  <a:lnTo>
                    <a:pt x="860" y="331"/>
                  </a:lnTo>
                  <a:lnTo>
                    <a:pt x="852" y="304"/>
                  </a:lnTo>
                  <a:lnTo>
                    <a:pt x="844" y="279"/>
                  </a:lnTo>
                  <a:lnTo>
                    <a:pt x="844" y="279"/>
                  </a:lnTo>
                  <a:lnTo>
                    <a:pt x="823" y="281"/>
                  </a:lnTo>
                  <a:lnTo>
                    <a:pt x="804" y="281"/>
                  </a:lnTo>
                  <a:lnTo>
                    <a:pt x="804"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11" name="Freeform 22">
              <a:extLst>
                <a:ext uri="{FF2B5EF4-FFF2-40B4-BE49-F238E27FC236}">
                  <a16:creationId xmlns:a16="http://schemas.microsoft.com/office/drawing/2014/main" xmlns="" id="{2686F1FF-1259-4663-B669-C9D80D13098C}"/>
                </a:ext>
              </a:extLst>
            </p:cNvPr>
            <p:cNvSpPr/>
            <p:nvPr/>
          </p:nvSpPr>
          <p:spPr bwMode="auto">
            <a:xfrm>
              <a:off x="682625" y="4324350"/>
              <a:ext cx="668337" cy="677863"/>
            </a:xfrm>
            <a:custGeom>
              <a:avLst/>
              <a:gdLst>
                <a:gd name="T0" fmla="*/ 283 w 421"/>
                <a:gd name="T1" fmla="*/ 392 h 427"/>
                <a:gd name="T2" fmla="*/ 298 w 421"/>
                <a:gd name="T3" fmla="*/ 323 h 427"/>
                <a:gd name="T4" fmla="*/ 327 w 421"/>
                <a:gd name="T5" fmla="*/ 260 h 427"/>
                <a:gd name="T6" fmla="*/ 369 w 421"/>
                <a:gd name="T7" fmla="*/ 208 h 427"/>
                <a:gd name="T8" fmla="*/ 421 w 421"/>
                <a:gd name="T9" fmla="*/ 165 h 427"/>
                <a:gd name="T10" fmla="*/ 417 w 421"/>
                <a:gd name="T11" fmla="*/ 148 h 427"/>
                <a:gd name="T12" fmla="*/ 402 w 421"/>
                <a:gd name="T13" fmla="*/ 115 h 427"/>
                <a:gd name="T14" fmla="*/ 383 w 421"/>
                <a:gd name="T15" fmla="*/ 85 h 427"/>
                <a:gd name="T16" fmla="*/ 360 w 421"/>
                <a:gd name="T17" fmla="*/ 58 h 427"/>
                <a:gd name="T18" fmla="*/ 333 w 421"/>
                <a:gd name="T19" fmla="*/ 37 h 427"/>
                <a:gd name="T20" fmla="*/ 302 w 421"/>
                <a:gd name="T21" fmla="*/ 19 h 427"/>
                <a:gd name="T22" fmla="*/ 269 w 421"/>
                <a:gd name="T23" fmla="*/ 6 h 427"/>
                <a:gd name="T24" fmla="*/ 231 w 421"/>
                <a:gd name="T25" fmla="*/ 0 h 427"/>
                <a:gd name="T26" fmla="*/ 212 w 421"/>
                <a:gd name="T27" fmla="*/ 0 h 427"/>
                <a:gd name="T28" fmla="*/ 171 w 421"/>
                <a:gd name="T29" fmla="*/ 4 h 427"/>
                <a:gd name="T30" fmla="*/ 129 w 421"/>
                <a:gd name="T31" fmla="*/ 17 h 427"/>
                <a:gd name="T32" fmla="*/ 94 w 421"/>
                <a:gd name="T33" fmla="*/ 35 h 427"/>
                <a:gd name="T34" fmla="*/ 62 w 421"/>
                <a:gd name="T35" fmla="*/ 62 h 427"/>
                <a:gd name="T36" fmla="*/ 35 w 421"/>
                <a:gd name="T37" fmla="*/ 94 h 427"/>
                <a:gd name="T38" fmla="*/ 17 w 421"/>
                <a:gd name="T39" fmla="*/ 131 h 427"/>
                <a:gd name="T40" fmla="*/ 4 w 421"/>
                <a:gd name="T41" fmla="*/ 171 h 427"/>
                <a:gd name="T42" fmla="*/ 0 w 421"/>
                <a:gd name="T43" fmla="*/ 212 h 427"/>
                <a:gd name="T44" fmla="*/ 0 w 421"/>
                <a:gd name="T45" fmla="*/ 235 h 427"/>
                <a:gd name="T46" fmla="*/ 8 w 421"/>
                <a:gd name="T47" fmla="*/ 277 h 427"/>
                <a:gd name="T48" fmla="*/ 25 w 421"/>
                <a:gd name="T49" fmla="*/ 315 h 427"/>
                <a:gd name="T50" fmla="*/ 48 w 421"/>
                <a:gd name="T51" fmla="*/ 350 h 427"/>
                <a:gd name="T52" fmla="*/ 77 w 421"/>
                <a:gd name="T53" fmla="*/ 379 h 427"/>
                <a:gd name="T54" fmla="*/ 110 w 421"/>
                <a:gd name="T55" fmla="*/ 402 h 427"/>
                <a:gd name="T56" fmla="*/ 150 w 421"/>
                <a:gd name="T57" fmla="*/ 417 h 427"/>
                <a:gd name="T58" fmla="*/ 192 w 421"/>
                <a:gd name="T59" fmla="*/ 425 h 427"/>
                <a:gd name="T60" fmla="*/ 212 w 421"/>
                <a:gd name="T61" fmla="*/ 427 h 427"/>
                <a:gd name="T62" fmla="*/ 248 w 421"/>
                <a:gd name="T63" fmla="*/ 423 h 427"/>
                <a:gd name="T64" fmla="*/ 281 w 421"/>
                <a:gd name="T65" fmla="*/ 415 h 427"/>
                <a:gd name="T66" fmla="*/ 283 w 421"/>
                <a:gd name="T67" fmla="*/ 3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1" h="427">
                  <a:moveTo>
                    <a:pt x="283" y="392"/>
                  </a:moveTo>
                  <a:lnTo>
                    <a:pt x="283" y="392"/>
                  </a:lnTo>
                  <a:lnTo>
                    <a:pt x="287" y="356"/>
                  </a:lnTo>
                  <a:lnTo>
                    <a:pt x="298" y="323"/>
                  </a:lnTo>
                  <a:lnTo>
                    <a:pt x="310" y="292"/>
                  </a:lnTo>
                  <a:lnTo>
                    <a:pt x="327" y="260"/>
                  </a:lnTo>
                  <a:lnTo>
                    <a:pt x="346" y="233"/>
                  </a:lnTo>
                  <a:lnTo>
                    <a:pt x="369" y="208"/>
                  </a:lnTo>
                  <a:lnTo>
                    <a:pt x="394" y="185"/>
                  </a:lnTo>
                  <a:lnTo>
                    <a:pt x="421" y="165"/>
                  </a:lnTo>
                  <a:lnTo>
                    <a:pt x="421" y="165"/>
                  </a:lnTo>
                  <a:lnTo>
                    <a:pt x="417" y="148"/>
                  </a:lnTo>
                  <a:lnTo>
                    <a:pt x="410" y="131"/>
                  </a:lnTo>
                  <a:lnTo>
                    <a:pt x="402" y="115"/>
                  </a:lnTo>
                  <a:lnTo>
                    <a:pt x="394" y="100"/>
                  </a:lnTo>
                  <a:lnTo>
                    <a:pt x="383" y="85"/>
                  </a:lnTo>
                  <a:lnTo>
                    <a:pt x="373" y="71"/>
                  </a:lnTo>
                  <a:lnTo>
                    <a:pt x="360" y="58"/>
                  </a:lnTo>
                  <a:lnTo>
                    <a:pt x="348" y="48"/>
                  </a:lnTo>
                  <a:lnTo>
                    <a:pt x="333" y="37"/>
                  </a:lnTo>
                  <a:lnTo>
                    <a:pt x="319" y="27"/>
                  </a:lnTo>
                  <a:lnTo>
                    <a:pt x="302" y="19"/>
                  </a:lnTo>
                  <a:lnTo>
                    <a:pt x="285" y="12"/>
                  </a:lnTo>
                  <a:lnTo>
                    <a:pt x="269" y="6"/>
                  </a:lnTo>
                  <a:lnTo>
                    <a:pt x="250" y="2"/>
                  </a:lnTo>
                  <a:lnTo>
                    <a:pt x="231" y="0"/>
                  </a:lnTo>
                  <a:lnTo>
                    <a:pt x="212" y="0"/>
                  </a:lnTo>
                  <a:lnTo>
                    <a:pt x="212" y="0"/>
                  </a:lnTo>
                  <a:lnTo>
                    <a:pt x="192" y="0"/>
                  </a:lnTo>
                  <a:lnTo>
                    <a:pt x="171" y="4"/>
                  </a:lnTo>
                  <a:lnTo>
                    <a:pt x="150" y="10"/>
                  </a:lnTo>
                  <a:lnTo>
                    <a:pt x="129" y="17"/>
                  </a:lnTo>
                  <a:lnTo>
                    <a:pt x="110" y="25"/>
                  </a:lnTo>
                  <a:lnTo>
                    <a:pt x="94" y="35"/>
                  </a:lnTo>
                  <a:lnTo>
                    <a:pt x="77" y="48"/>
                  </a:lnTo>
                  <a:lnTo>
                    <a:pt x="62" y="62"/>
                  </a:lnTo>
                  <a:lnTo>
                    <a:pt x="48" y="77"/>
                  </a:lnTo>
                  <a:lnTo>
                    <a:pt x="35" y="94"/>
                  </a:lnTo>
                  <a:lnTo>
                    <a:pt x="25" y="112"/>
                  </a:lnTo>
                  <a:lnTo>
                    <a:pt x="17" y="131"/>
                  </a:lnTo>
                  <a:lnTo>
                    <a:pt x="8" y="150"/>
                  </a:lnTo>
                  <a:lnTo>
                    <a:pt x="4" y="171"/>
                  </a:lnTo>
                  <a:lnTo>
                    <a:pt x="0" y="192"/>
                  </a:lnTo>
                  <a:lnTo>
                    <a:pt x="0" y="212"/>
                  </a:lnTo>
                  <a:lnTo>
                    <a:pt x="0" y="212"/>
                  </a:lnTo>
                  <a:lnTo>
                    <a:pt x="0" y="235"/>
                  </a:lnTo>
                  <a:lnTo>
                    <a:pt x="4" y="256"/>
                  </a:lnTo>
                  <a:lnTo>
                    <a:pt x="8" y="277"/>
                  </a:lnTo>
                  <a:lnTo>
                    <a:pt x="17" y="296"/>
                  </a:lnTo>
                  <a:lnTo>
                    <a:pt x="25" y="315"/>
                  </a:lnTo>
                  <a:lnTo>
                    <a:pt x="35" y="333"/>
                  </a:lnTo>
                  <a:lnTo>
                    <a:pt x="48" y="350"/>
                  </a:lnTo>
                  <a:lnTo>
                    <a:pt x="62" y="365"/>
                  </a:lnTo>
                  <a:lnTo>
                    <a:pt x="77" y="379"/>
                  </a:lnTo>
                  <a:lnTo>
                    <a:pt x="94" y="390"/>
                  </a:lnTo>
                  <a:lnTo>
                    <a:pt x="110" y="402"/>
                  </a:lnTo>
                  <a:lnTo>
                    <a:pt x="129" y="410"/>
                  </a:lnTo>
                  <a:lnTo>
                    <a:pt x="150" y="417"/>
                  </a:lnTo>
                  <a:lnTo>
                    <a:pt x="171" y="423"/>
                  </a:lnTo>
                  <a:lnTo>
                    <a:pt x="192" y="425"/>
                  </a:lnTo>
                  <a:lnTo>
                    <a:pt x="212" y="427"/>
                  </a:lnTo>
                  <a:lnTo>
                    <a:pt x="212" y="427"/>
                  </a:lnTo>
                  <a:lnTo>
                    <a:pt x="231" y="427"/>
                  </a:lnTo>
                  <a:lnTo>
                    <a:pt x="248" y="423"/>
                  </a:lnTo>
                  <a:lnTo>
                    <a:pt x="264" y="421"/>
                  </a:lnTo>
                  <a:lnTo>
                    <a:pt x="281" y="415"/>
                  </a:lnTo>
                  <a:lnTo>
                    <a:pt x="281" y="415"/>
                  </a:lnTo>
                  <a:lnTo>
                    <a:pt x="283" y="392"/>
                  </a:lnTo>
                  <a:lnTo>
                    <a:pt x="283" y="3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12" name="Freeform 23">
              <a:extLst>
                <a:ext uri="{FF2B5EF4-FFF2-40B4-BE49-F238E27FC236}">
                  <a16:creationId xmlns:a16="http://schemas.microsoft.com/office/drawing/2014/main" xmlns="" id="{C931B664-61B2-40A1-AE1C-5075A7CEF608}"/>
                </a:ext>
              </a:extLst>
            </p:cNvPr>
            <p:cNvSpPr>
              <a:spLocks noEditPoints="1"/>
            </p:cNvSpPr>
            <p:nvPr/>
          </p:nvSpPr>
          <p:spPr bwMode="auto">
            <a:xfrm>
              <a:off x="1195388" y="4578350"/>
              <a:ext cx="974725" cy="1052513"/>
            </a:xfrm>
            <a:custGeom>
              <a:avLst/>
              <a:gdLst>
                <a:gd name="T0" fmla="*/ 491 w 614"/>
                <a:gd name="T1" fmla="*/ 371 h 663"/>
                <a:gd name="T2" fmla="*/ 516 w 614"/>
                <a:gd name="T3" fmla="*/ 282 h 663"/>
                <a:gd name="T4" fmla="*/ 506 w 614"/>
                <a:gd name="T5" fmla="*/ 180 h 663"/>
                <a:gd name="T6" fmla="*/ 456 w 614"/>
                <a:gd name="T7" fmla="*/ 92 h 663"/>
                <a:gd name="T8" fmla="*/ 400 w 614"/>
                <a:gd name="T9" fmla="*/ 42 h 663"/>
                <a:gd name="T10" fmla="*/ 306 w 614"/>
                <a:gd name="T11" fmla="*/ 5 h 663"/>
                <a:gd name="T12" fmla="*/ 229 w 614"/>
                <a:gd name="T13" fmla="*/ 2 h 663"/>
                <a:gd name="T14" fmla="*/ 133 w 614"/>
                <a:gd name="T15" fmla="*/ 32 h 663"/>
                <a:gd name="T16" fmla="*/ 58 w 614"/>
                <a:gd name="T17" fmla="*/ 96 h 663"/>
                <a:gd name="T18" fmla="*/ 12 w 614"/>
                <a:gd name="T19" fmla="*/ 184 h 663"/>
                <a:gd name="T20" fmla="*/ 0 w 614"/>
                <a:gd name="T21" fmla="*/ 261 h 663"/>
                <a:gd name="T22" fmla="*/ 21 w 614"/>
                <a:gd name="T23" fmla="*/ 359 h 663"/>
                <a:gd name="T24" fmla="*/ 60 w 614"/>
                <a:gd name="T25" fmla="*/ 423 h 663"/>
                <a:gd name="T26" fmla="*/ 139 w 614"/>
                <a:gd name="T27" fmla="*/ 488 h 663"/>
                <a:gd name="T28" fmla="*/ 237 w 614"/>
                <a:gd name="T29" fmla="*/ 515 h 663"/>
                <a:gd name="T30" fmla="*/ 325 w 614"/>
                <a:gd name="T31" fmla="*/ 509 h 663"/>
                <a:gd name="T32" fmla="*/ 483 w 614"/>
                <a:gd name="T33" fmla="*/ 646 h 663"/>
                <a:gd name="T34" fmla="*/ 527 w 614"/>
                <a:gd name="T35" fmla="*/ 663 h 663"/>
                <a:gd name="T36" fmla="*/ 585 w 614"/>
                <a:gd name="T37" fmla="*/ 644 h 663"/>
                <a:gd name="T38" fmla="*/ 610 w 614"/>
                <a:gd name="T39" fmla="*/ 607 h 663"/>
                <a:gd name="T40" fmla="*/ 604 w 614"/>
                <a:gd name="T41" fmla="*/ 546 h 663"/>
                <a:gd name="T42" fmla="*/ 452 w 614"/>
                <a:gd name="T43" fmla="*/ 275 h 663"/>
                <a:gd name="T44" fmla="*/ 429 w 614"/>
                <a:gd name="T45" fmla="*/ 348 h 663"/>
                <a:gd name="T46" fmla="*/ 383 w 614"/>
                <a:gd name="T47" fmla="*/ 407 h 663"/>
                <a:gd name="T48" fmla="*/ 319 w 614"/>
                <a:gd name="T49" fmla="*/ 442 h 663"/>
                <a:gd name="T50" fmla="*/ 241 w 614"/>
                <a:gd name="T51" fmla="*/ 450 h 663"/>
                <a:gd name="T52" fmla="*/ 185 w 614"/>
                <a:gd name="T53" fmla="*/ 436 h 663"/>
                <a:gd name="T54" fmla="*/ 125 w 614"/>
                <a:gd name="T55" fmla="*/ 396 h 663"/>
                <a:gd name="T56" fmla="*/ 83 w 614"/>
                <a:gd name="T57" fmla="*/ 334 h 663"/>
                <a:gd name="T58" fmla="*/ 66 w 614"/>
                <a:gd name="T59" fmla="*/ 261 h 663"/>
                <a:gd name="T60" fmla="*/ 75 w 614"/>
                <a:gd name="T61" fmla="*/ 203 h 663"/>
                <a:gd name="T62" fmla="*/ 110 w 614"/>
                <a:gd name="T63" fmla="*/ 136 h 663"/>
                <a:gd name="T64" fmla="*/ 166 w 614"/>
                <a:gd name="T65" fmla="*/ 90 h 663"/>
                <a:gd name="T66" fmla="*/ 237 w 614"/>
                <a:gd name="T67" fmla="*/ 67 h 663"/>
                <a:gd name="T68" fmla="*/ 296 w 614"/>
                <a:gd name="T69" fmla="*/ 69 h 663"/>
                <a:gd name="T70" fmla="*/ 366 w 614"/>
                <a:gd name="T71" fmla="*/ 96 h 663"/>
                <a:gd name="T72" fmla="*/ 419 w 614"/>
                <a:gd name="T73" fmla="*/ 148 h 663"/>
                <a:gd name="T74" fmla="*/ 448 w 614"/>
                <a:gd name="T75" fmla="*/ 217 h 663"/>
                <a:gd name="T76" fmla="*/ 452 w 614"/>
                <a:gd name="T77" fmla="*/ 275 h 663"/>
                <a:gd name="T78" fmla="*/ 260 w 614"/>
                <a:gd name="T79" fmla="*/ 98 h 663"/>
                <a:gd name="T80" fmla="*/ 166 w 614"/>
                <a:gd name="T81" fmla="*/ 132 h 663"/>
                <a:gd name="T82" fmla="*/ 160 w 614"/>
                <a:gd name="T83" fmla="*/ 148 h 663"/>
                <a:gd name="T84" fmla="*/ 173 w 614"/>
                <a:gd name="T85" fmla="*/ 159 h 663"/>
                <a:gd name="T86" fmla="*/ 202 w 614"/>
                <a:gd name="T87" fmla="*/ 144 h 663"/>
                <a:gd name="T88" fmla="*/ 260 w 614"/>
                <a:gd name="T89" fmla="*/ 130 h 663"/>
                <a:gd name="T90" fmla="*/ 316 w 614"/>
                <a:gd name="T91" fmla="*/ 144 h 663"/>
                <a:gd name="T92" fmla="*/ 358 w 614"/>
                <a:gd name="T93" fmla="*/ 175 h 663"/>
                <a:gd name="T94" fmla="*/ 375 w 614"/>
                <a:gd name="T95" fmla="*/ 173 h 663"/>
                <a:gd name="T96" fmla="*/ 375 w 614"/>
                <a:gd name="T97" fmla="*/ 153 h 663"/>
                <a:gd name="T98" fmla="*/ 344 w 614"/>
                <a:gd name="T99" fmla="*/ 123 h 663"/>
                <a:gd name="T100" fmla="*/ 289 w 614"/>
                <a:gd name="T101" fmla="*/ 10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4" h="663">
                  <a:moveTo>
                    <a:pt x="596" y="532"/>
                  </a:moveTo>
                  <a:lnTo>
                    <a:pt x="477" y="398"/>
                  </a:lnTo>
                  <a:lnTo>
                    <a:pt x="477" y="398"/>
                  </a:lnTo>
                  <a:lnTo>
                    <a:pt x="491" y="371"/>
                  </a:lnTo>
                  <a:lnTo>
                    <a:pt x="504" y="342"/>
                  </a:lnTo>
                  <a:lnTo>
                    <a:pt x="512" y="313"/>
                  </a:lnTo>
                  <a:lnTo>
                    <a:pt x="516" y="282"/>
                  </a:lnTo>
                  <a:lnTo>
                    <a:pt x="516" y="282"/>
                  </a:lnTo>
                  <a:lnTo>
                    <a:pt x="516" y="255"/>
                  </a:lnTo>
                  <a:lnTo>
                    <a:pt x="516" y="230"/>
                  </a:lnTo>
                  <a:lnTo>
                    <a:pt x="512" y="205"/>
                  </a:lnTo>
                  <a:lnTo>
                    <a:pt x="506" y="180"/>
                  </a:lnTo>
                  <a:lnTo>
                    <a:pt x="496" y="157"/>
                  </a:lnTo>
                  <a:lnTo>
                    <a:pt x="485" y="134"/>
                  </a:lnTo>
                  <a:lnTo>
                    <a:pt x="473" y="113"/>
                  </a:lnTo>
                  <a:lnTo>
                    <a:pt x="456" y="92"/>
                  </a:lnTo>
                  <a:lnTo>
                    <a:pt x="456" y="92"/>
                  </a:lnTo>
                  <a:lnTo>
                    <a:pt x="439" y="73"/>
                  </a:lnTo>
                  <a:lnTo>
                    <a:pt x="421" y="57"/>
                  </a:lnTo>
                  <a:lnTo>
                    <a:pt x="400" y="42"/>
                  </a:lnTo>
                  <a:lnTo>
                    <a:pt x="379" y="30"/>
                  </a:lnTo>
                  <a:lnTo>
                    <a:pt x="356" y="19"/>
                  </a:lnTo>
                  <a:lnTo>
                    <a:pt x="331" y="11"/>
                  </a:lnTo>
                  <a:lnTo>
                    <a:pt x="306" y="5"/>
                  </a:lnTo>
                  <a:lnTo>
                    <a:pt x="281" y="0"/>
                  </a:lnTo>
                  <a:lnTo>
                    <a:pt x="281" y="0"/>
                  </a:lnTo>
                  <a:lnTo>
                    <a:pt x="256" y="0"/>
                  </a:lnTo>
                  <a:lnTo>
                    <a:pt x="229" y="2"/>
                  </a:lnTo>
                  <a:lnTo>
                    <a:pt x="204" y="7"/>
                  </a:lnTo>
                  <a:lnTo>
                    <a:pt x="179" y="13"/>
                  </a:lnTo>
                  <a:lnTo>
                    <a:pt x="156" y="21"/>
                  </a:lnTo>
                  <a:lnTo>
                    <a:pt x="133" y="32"/>
                  </a:lnTo>
                  <a:lnTo>
                    <a:pt x="112" y="46"/>
                  </a:lnTo>
                  <a:lnTo>
                    <a:pt x="94" y="61"/>
                  </a:lnTo>
                  <a:lnTo>
                    <a:pt x="75" y="77"/>
                  </a:lnTo>
                  <a:lnTo>
                    <a:pt x="58" y="96"/>
                  </a:lnTo>
                  <a:lnTo>
                    <a:pt x="44" y="115"/>
                  </a:lnTo>
                  <a:lnTo>
                    <a:pt x="31" y="138"/>
                  </a:lnTo>
                  <a:lnTo>
                    <a:pt x="21" y="161"/>
                  </a:lnTo>
                  <a:lnTo>
                    <a:pt x="12" y="184"/>
                  </a:lnTo>
                  <a:lnTo>
                    <a:pt x="6" y="209"/>
                  </a:lnTo>
                  <a:lnTo>
                    <a:pt x="2" y="236"/>
                  </a:lnTo>
                  <a:lnTo>
                    <a:pt x="2" y="236"/>
                  </a:lnTo>
                  <a:lnTo>
                    <a:pt x="0" y="261"/>
                  </a:lnTo>
                  <a:lnTo>
                    <a:pt x="2" y="286"/>
                  </a:lnTo>
                  <a:lnTo>
                    <a:pt x="6" y="311"/>
                  </a:lnTo>
                  <a:lnTo>
                    <a:pt x="12" y="336"/>
                  </a:lnTo>
                  <a:lnTo>
                    <a:pt x="21" y="359"/>
                  </a:lnTo>
                  <a:lnTo>
                    <a:pt x="33" y="382"/>
                  </a:lnTo>
                  <a:lnTo>
                    <a:pt x="46" y="405"/>
                  </a:lnTo>
                  <a:lnTo>
                    <a:pt x="60" y="423"/>
                  </a:lnTo>
                  <a:lnTo>
                    <a:pt x="60" y="423"/>
                  </a:lnTo>
                  <a:lnTo>
                    <a:pt x="79" y="442"/>
                  </a:lnTo>
                  <a:lnTo>
                    <a:pt x="98" y="461"/>
                  </a:lnTo>
                  <a:lnTo>
                    <a:pt x="119" y="475"/>
                  </a:lnTo>
                  <a:lnTo>
                    <a:pt x="139" y="488"/>
                  </a:lnTo>
                  <a:lnTo>
                    <a:pt x="162" y="498"/>
                  </a:lnTo>
                  <a:lnTo>
                    <a:pt x="187" y="507"/>
                  </a:lnTo>
                  <a:lnTo>
                    <a:pt x="210" y="513"/>
                  </a:lnTo>
                  <a:lnTo>
                    <a:pt x="237" y="515"/>
                  </a:lnTo>
                  <a:lnTo>
                    <a:pt x="237" y="515"/>
                  </a:lnTo>
                  <a:lnTo>
                    <a:pt x="266" y="517"/>
                  </a:lnTo>
                  <a:lnTo>
                    <a:pt x="296" y="513"/>
                  </a:lnTo>
                  <a:lnTo>
                    <a:pt x="325" y="509"/>
                  </a:lnTo>
                  <a:lnTo>
                    <a:pt x="352" y="498"/>
                  </a:lnTo>
                  <a:lnTo>
                    <a:pt x="473" y="636"/>
                  </a:lnTo>
                  <a:lnTo>
                    <a:pt x="473" y="636"/>
                  </a:lnTo>
                  <a:lnTo>
                    <a:pt x="483" y="646"/>
                  </a:lnTo>
                  <a:lnTo>
                    <a:pt x="498" y="655"/>
                  </a:lnTo>
                  <a:lnTo>
                    <a:pt x="512" y="661"/>
                  </a:lnTo>
                  <a:lnTo>
                    <a:pt x="527" y="663"/>
                  </a:lnTo>
                  <a:lnTo>
                    <a:pt x="527" y="663"/>
                  </a:lnTo>
                  <a:lnTo>
                    <a:pt x="544" y="663"/>
                  </a:lnTo>
                  <a:lnTo>
                    <a:pt x="558" y="661"/>
                  </a:lnTo>
                  <a:lnTo>
                    <a:pt x="573" y="655"/>
                  </a:lnTo>
                  <a:lnTo>
                    <a:pt x="585" y="644"/>
                  </a:lnTo>
                  <a:lnTo>
                    <a:pt x="585" y="644"/>
                  </a:lnTo>
                  <a:lnTo>
                    <a:pt x="598" y="634"/>
                  </a:lnTo>
                  <a:lnTo>
                    <a:pt x="606" y="619"/>
                  </a:lnTo>
                  <a:lnTo>
                    <a:pt x="610" y="607"/>
                  </a:lnTo>
                  <a:lnTo>
                    <a:pt x="614" y="590"/>
                  </a:lnTo>
                  <a:lnTo>
                    <a:pt x="614" y="575"/>
                  </a:lnTo>
                  <a:lnTo>
                    <a:pt x="610" y="561"/>
                  </a:lnTo>
                  <a:lnTo>
                    <a:pt x="604" y="546"/>
                  </a:lnTo>
                  <a:lnTo>
                    <a:pt x="596" y="532"/>
                  </a:lnTo>
                  <a:lnTo>
                    <a:pt x="596" y="532"/>
                  </a:lnTo>
                  <a:close/>
                  <a:moveTo>
                    <a:pt x="452" y="275"/>
                  </a:moveTo>
                  <a:lnTo>
                    <a:pt x="452" y="275"/>
                  </a:lnTo>
                  <a:lnTo>
                    <a:pt x="448" y="294"/>
                  </a:lnTo>
                  <a:lnTo>
                    <a:pt x="444" y="313"/>
                  </a:lnTo>
                  <a:lnTo>
                    <a:pt x="437" y="332"/>
                  </a:lnTo>
                  <a:lnTo>
                    <a:pt x="429" y="348"/>
                  </a:lnTo>
                  <a:lnTo>
                    <a:pt x="421" y="365"/>
                  </a:lnTo>
                  <a:lnTo>
                    <a:pt x="408" y="380"/>
                  </a:lnTo>
                  <a:lnTo>
                    <a:pt x="396" y="392"/>
                  </a:lnTo>
                  <a:lnTo>
                    <a:pt x="383" y="407"/>
                  </a:lnTo>
                  <a:lnTo>
                    <a:pt x="369" y="417"/>
                  </a:lnTo>
                  <a:lnTo>
                    <a:pt x="352" y="428"/>
                  </a:lnTo>
                  <a:lnTo>
                    <a:pt x="335" y="436"/>
                  </a:lnTo>
                  <a:lnTo>
                    <a:pt x="319" y="442"/>
                  </a:lnTo>
                  <a:lnTo>
                    <a:pt x="300" y="446"/>
                  </a:lnTo>
                  <a:lnTo>
                    <a:pt x="281" y="450"/>
                  </a:lnTo>
                  <a:lnTo>
                    <a:pt x="262" y="450"/>
                  </a:lnTo>
                  <a:lnTo>
                    <a:pt x="241" y="450"/>
                  </a:lnTo>
                  <a:lnTo>
                    <a:pt x="241" y="450"/>
                  </a:lnTo>
                  <a:lnTo>
                    <a:pt x="223" y="448"/>
                  </a:lnTo>
                  <a:lnTo>
                    <a:pt x="204" y="442"/>
                  </a:lnTo>
                  <a:lnTo>
                    <a:pt x="185" y="436"/>
                  </a:lnTo>
                  <a:lnTo>
                    <a:pt x="169" y="428"/>
                  </a:lnTo>
                  <a:lnTo>
                    <a:pt x="152" y="419"/>
                  </a:lnTo>
                  <a:lnTo>
                    <a:pt x="137" y="409"/>
                  </a:lnTo>
                  <a:lnTo>
                    <a:pt x="125" y="396"/>
                  </a:lnTo>
                  <a:lnTo>
                    <a:pt x="112" y="382"/>
                  </a:lnTo>
                  <a:lnTo>
                    <a:pt x="100" y="367"/>
                  </a:lnTo>
                  <a:lnTo>
                    <a:pt x="91" y="350"/>
                  </a:lnTo>
                  <a:lnTo>
                    <a:pt x="83" y="334"/>
                  </a:lnTo>
                  <a:lnTo>
                    <a:pt x="75" y="317"/>
                  </a:lnTo>
                  <a:lnTo>
                    <a:pt x="71" y="298"/>
                  </a:lnTo>
                  <a:lnTo>
                    <a:pt x="69" y="280"/>
                  </a:lnTo>
                  <a:lnTo>
                    <a:pt x="66" y="261"/>
                  </a:lnTo>
                  <a:lnTo>
                    <a:pt x="66" y="242"/>
                  </a:lnTo>
                  <a:lnTo>
                    <a:pt x="66" y="242"/>
                  </a:lnTo>
                  <a:lnTo>
                    <a:pt x="71" y="221"/>
                  </a:lnTo>
                  <a:lnTo>
                    <a:pt x="75" y="203"/>
                  </a:lnTo>
                  <a:lnTo>
                    <a:pt x="81" y="186"/>
                  </a:lnTo>
                  <a:lnTo>
                    <a:pt x="89" y="167"/>
                  </a:lnTo>
                  <a:lnTo>
                    <a:pt x="98" y="153"/>
                  </a:lnTo>
                  <a:lnTo>
                    <a:pt x="110" y="136"/>
                  </a:lnTo>
                  <a:lnTo>
                    <a:pt x="121" y="123"/>
                  </a:lnTo>
                  <a:lnTo>
                    <a:pt x="135" y="111"/>
                  </a:lnTo>
                  <a:lnTo>
                    <a:pt x="150" y="98"/>
                  </a:lnTo>
                  <a:lnTo>
                    <a:pt x="166" y="90"/>
                  </a:lnTo>
                  <a:lnTo>
                    <a:pt x="183" y="82"/>
                  </a:lnTo>
                  <a:lnTo>
                    <a:pt x="200" y="75"/>
                  </a:lnTo>
                  <a:lnTo>
                    <a:pt x="219" y="69"/>
                  </a:lnTo>
                  <a:lnTo>
                    <a:pt x="237" y="67"/>
                  </a:lnTo>
                  <a:lnTo>
                    <a:pt x="256" y="65"/>
                  </a:lnTo>
                  <a:lnTo>
                    <a:pt x="277" y="65"/>
                  </a:lnTo>
                  <a:lnTo>
                    <a:pt x="277" y="65"/>
                  </a:lnTo>
                  <a:lnTo>
                    <a:pt x="296" y="69"/>
                  </a:lnTo>
                  <a:lnTo>
                    <a:pt x="314" y="73"/>
                  </a:lnTo>
                  <a:lnTo>
                    <a:pt x="333" y="80"/>
                  </a:lnTo>
                  <a:lnTo>
                    <a:pt x="350" y="88"/>
                  </a:lnTo>
                  <a:lnTo>
                    <a:pt x="366" y="96"/>
                  </a:lnTo>
                  <a:lnTo>
                    <a:pt x="381" y="109"/>
                  </a:lnTo>
                  <a:lnTo>
                    <a:pt x="394" y="121"/>
                  </a:lnTo>
                  <a:lnTo>
                    <a:pt x="406" y="134"/>
                  </a:lnTo>
                  <a:lnTo>
                    <a:pt x="419" y="148"/>
                  </a:lnTo>
                  <a:lnTo>
                    <a:pt x="427" y="165"/>
                  </a:lnTo>
                  <a:lnTo>
                    <a:pt x="435" y="182"/>
                  </a:lnTo>
                  <a:lnTo>
                    <a:pt x="444" y="198"/>
                  </a:lnTo>
                  <a:lnTo>
                    <a:pt x="448" y="217"/>
                  </a:lnTo>
                  <a:lnTo>
                    <a:pt x="450" y="236"/>
                  </a:lnTo>
                  <a:lnTo>
                    <a:pt x="452" y="255"/>
                  </a:lnTo>
                  <a:lnTo>
                    <a:pt x="452" y="275"/>
                  </a:lnTo>
                  <a:lnTo>
                    <a:pt x="452" y="275"/>
                  </a:lnTo>
                  <a:close/>
                  <a:moveTo>
                    <a:pt x="273" y="100"/>
                  </a:moveTo>
                  <a:lnTo>
                    <a:pt x="273" y="100"/>
                  </a:lnTo>
                  <a:lnTo>
                    <a:pt x="260" y="98"/>
                  </a:lnTo>
                  <a:lnTo>
                    <a:pt x="260" y="98"/>
                  </a:lnTo>
                  <a:lnTo>
                    <a:pt x="233" y="100"/>
                  </a:lnTo>
                  <a:lnTo>
                    <a:pt x="210" y="107"/>
                  </a:lnTo>
                  <a:lnTo>
                    <a:pt x="187" y="117"/>
                  </a:lnTo>
                  <a:lnTo>
                    <a:pt x="166" y="132"/>
                  </a:lnTo>
                  <a:lnTo>
                    <a:pt x="166" y="132"/>
                  </a:lnTo>
                  <a:lnTo>
                    <a:pt x="162" y="136"/>
                  </a:lnTo>
                  <a:lnTo>
                    <a:pt x="160" y="142"/>
                  </a:lnTo>
                  <a:lnTo>
                    <a:pt x="160" y="148"/>
                  </a:lnTo>
                  <a:lnTo>
                    <a:pt x="162" y="153"/>
                  </a:lnTo>
                  <a:lnTo>
                    <a:pt x="162" y="153"/>
                  </a:lnTo>
                  <a:lnTo>
                    <a:pt x="169" y="157"/>
                  </a:lnTo>
                  <a:lnTo>
                    <a:pt x="173" y="159"/>
                  </a:lnTo>
                  <a:lnTo>
                    <a:pt x="179" y="159"/>
                  </a:lnTo>
                  <a:lnTo>
                    <a:pt x="185" y="155"/>
                  </a:lnTo>
                  <a:lnTo>
                    <a:pt x="185" y="155"/>
                  </a:lnTo>
                  <a:lnTo>
                    <a:pt x="202" y="144"/>
                  </a:lnTo>
                  <a:lnTo>
                    <a:pt x="219" y="136"/>
                  </a:lnTo>
                  <a:lnTo>
                    <a:pt x="239" y="132"/>
                  </a:lnTo>
                  <a:lnTo>
                    <a:pt x="260" y="130"/>
                  </a:lnTo>
                  <a:lnTo>
                    <a:pt x="260" y="130"/>
                  </a:lnTo>
                  <a:lnTo>
                    <a:pt x="271" y="130"/>
                  </a:lnTo>
                  <a:lnTo>
                    <a:pt x="271" y="130"/>
                  </a:lnTo>
                  <a:lnTo>
                    <a:pt x="294" y="136"/>
                  </a:lnTo>
                  <a:lnTo>
                    <a:pt x="316" y="144"/>
                  </a:lnTo>
                  <a:lnTo>
                    <a:pt x="335" y="157"/>
                  </a:lnTo>
                  <a:lnTo>
                    <a:pt x="352" y="171"/>
                  </a:lnTo>
                  <a:lnTo>
                    <a:pt x="352" y="171"/>
                  </a:lnTo>
                  <a:lnTo>
                    <a:pt x="358" y="175"/>
                  </a:lnTo>
                  <a:lnTo>
                    <a:pt x="364" y="178"/>
                  </a:lnTo>
                  <a:lnTo>
                    <a:pt x="371" y="175"/>
                  </a:lnTo>
                  <a:lnTo>
                    <a:pt x="375" y="173"/>
                  </a:lnTo>
                  <a:lnTo>
                    <a:pt x="375" y="173"/>
                  </a:lnTo>
                  <a:lnTo>
                    <a:pt x="377" y="169"/>
                  </a:lnTo>
                  <a:lnTo>
                    <a:pt x="379" y="163"/>
                  </a:lnTo>
                  <a:lnTo>
                    <a:pt x="379" y="157"/>
                  </a:lnTo>
                  <a:lnTo>
                    <a:pt x="375" y="153"/>
                  </a:lnTo>
                  <a:lnTo>
                    <a:pt x="375" y="153"/>
                  </a:lnTo>
                  <a:lnTo>
                    <a:pt x="366" y="142"/>
                  </a:lnTo>
                  <a:lnTo>
                    <a:pt x="354" y="132"/>
                  </a:lnTo>
                  <a:lnTo>
                    <a:pt x="344" y="123"/>
                  </a:lnTo>
                  <a:lnTo>
                    <a:pt x="331" y="117"/>
                  </a:lnTo>
                  <a:lnTo>
                    <a:pt x="316" y="111"/>
                  </a:lnTo>
                  <a:lnTo>
                    <a:pt x="304" y="105"/>
                  </a:lnTo>
                  <a:lnTo>
                    <a:pt x="289" y="102"/>
                  </a:lnTo>
                  <a:lnTo>
                    <a:pt x="273" y="100"/>
                  </a:lnTo>
                  <a:lnTo>
                    <a:pt x="273"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7CD772F7-529C-4449-B108-9C36D804D6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2" y="2321035"/>
            <a:ext cx="6848250" cy="4536965"/>
          </a:xfrm>
          <a:prstGeom prst="rect">
            <a:avLst/>
          </a:prstGeom>
        </p:spPr>
      </p:pic>
      <p:sp>
        <p:nvSpPr>
          <p:cNvPr id="2" name="文本框 1"/>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一、实现共产主义是历史发展的必然</a:t>
            </a:r>
          </a:p>
        </p:txBody>
      </p:sp>
      <p:sp>
        <p:nvSpPr>
          <p:cNvPr id="6" name="文本框 5"/>
          <p:cNvSpPr txBox="1"/>
          <p:nvPr/>
        </p:nvSpPr>
        <p:spPr>
          <a:xfrm>
            <a:off x="7104696" y="2913994"/>
            <a:ext cx="4642804" cy="3351046"/>
          </a:xfrm>
          <a:prstGeom prst="rect">
            <a:avLst/>
          </a:prstGeom>
          <a:noFill/>
        </p:spPr>
        <p:txBody>
          <a:bodyPr wrap="square" rtlCol="0">
            <a:spAutoFit/>
          </a:bodyPr>
          <a:lstStyle/>
          <a:p>
            <a:pPr lvl="0" indent="629920" algn="just">
              <a:lnSpc>
                <a:spcPct val="150000"/>
              </a:lnSpc>
            </a:pPr>
            <a:r>
              <a:rPr lang="zh-CN" altLang="en-US" sz="2400" dirty="0">
                <a:solidFill>
                  <a:prstClr val="black"/>
                </a:solidFill>
                <a:latin typeface="微软雅黑"/>
                <a:ea typeface="微软雅黑"/>
                <a:cs typeface="+mn-lt"/>
              </a:rPr>
              <a:t>共产主义理想的实现不是靠什么神秘的力量或奇迹，而是靠社会的发展和进步，靠人民群众的实践。</a:t>
            </a:r>
            <a:r>
              <a:rPr lang="zh-CN" altLang="en-US" sz="2400" b="1" dirty="0">
                <a:solidFill>
                  <a:srgbClr val="B26A37"/>
                </a:solidFill>
                <a:latin typeface="微软雅黑"/>
                <a:ea typeface="微软雅黑"/>
                <a:cs typeface="+mn-lt"/>
              </a:rPr>
              <a:t>现实的社会主义事业每向前推进一步，也就是向着共产主义走近一步。</a:t>
            </a:r>
            <a:endParaRPr kumimoji="0" lang="zh-CN" altLang="en-US" sz="2400" i="0" u="none" strike="noStrike" kern="1200" cap="none" spc="0" normalizeH="0" baseline="0" noProof="0" dirty="0">
              <a:ln>
                <a:noFill/>
              </a:ln>
              <a:solidFill>
                <a:prstClr val="black"/>
              </a:solidFill>
              <a:effectLst/>
              <a:uLnTx/>
              <a:uFillTx/>
              <a:latin typeface="微软雅黑"/>
              <a:ea typeface="微软雅黑"/>
              <a:cs typeface="+mn-lt"/>
            </a:endParaRPr>
          </a:p>
        </p:txBody>
      </p:sp>
      <p:sp>
        <p:nvSpPr>
          <p:cNvPr id="7" name="矩形: 圆角 6"/>
          <p:cNvSpPr/>
          <p:nvPr/>
        </p:nvSpPr>
        <p:spPr>
          <a:xfrm>
            <a:off x="2239037" y="1328690"/>
            <a:ext cx="771392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（一）共产主义理想的实现是历史发展的必然</a:t>
            </a:r>
          </a:p>
        </p:txBody>
      </p:sp>
    </p:spTree>
    <p:extLst>
      <p:ext uri="{BB962C8B-B14F-4D97-AF65-F5344CB8AC3E}">
        <p14:creationId xmlns:p14="http://schemas.microsoft.com/office/powerpoint/2010/main" val="346211341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0"/>
            <a:ext cx="8656015" cy="6857758"/>
          </a:xfrm>
          <a:prstGeom prst="rect">
            <a:avLst/>
          </a:prstGeom>
        </p:spPr>
      </p:pic>
      <p:sp>
        <p:nvSpPr>
          <p:cNvPr id="3" name="矩形 2"/>
          <p:cNvSpPr/>
          <p:nvPr/>
        </p:nvSpPr>
        <p:spPr>
          <a:xfrm flipH="1">
            <a:off x="0" y="0"/>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grpSp>
        <p:nvGrpSpPr>
          <p:cNvPr id="8" name="组合 7"/>
          <p:cNvGrpSpPr/>
          <p:nvPr/>
        </p:nvGrpSpPr>
        <p:grpSpPr>
          <a:xfrm>
            <a:off x="5354723" y="1934770"/>
            <a:ext cx="527685" cy="527685"/>
            <a:chOff x="4488872" y="1012229"/>
            <a:chExt cx="434008" cy="434008"/>
          </a:xfrm>
        </p:grpSpPr>
        <p:sp>
          <p:nvSpPr>
            <p:cNvPr id="67" name="椭圆 66"/>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sp>
          <p:nvSpPr>
            <p:cNvPr id="68" name="椭圆 67"/>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grpSp>
      <p:grpSp>
        <p:nvGrpSpPr>
          <p:cNvPr id="10" name="组合 9"/>
          <p:cNvGrpSpPr/>
          <p:nvPr/>
        </p:nvGrpSpPr>
        <p:grpSpPr>
          <a:xfrm>
            <a:off x="6095999" y="1927150"/>
            <a:ext cx="5421484" cy="542925"/>
            <a:chOff x="5341828" y="1130254"/>
            <a:chExt cx="4461083" cy="446543"/>
          </a:xfrm>
        </p:grpSpPr>
        <p:sp>
          <p:nvSpPr>
            <p:cNvPr id="7" name="矩形 6"/>
            <p:cNvSpPr/>
            <p:nvPr/>
          </p:nvSpPr>
          <p:spPr>
            <a:xfrm>
              <a:off x="5341828"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sp>
          <p:nvSpPr>
            <p:cNvPr id="95" name="Text Box 11">
              <a:hlinkClick r:id="rId4" action="ppaction://hlinksldjump"/>
            </p:cNvPr>
            <p:cNvSpPr txBox="1">
              <a:spLocks noChangeArrowheads="1"/>
            </p:cNvSpPr>
            <p:nvPr/>
          </p:nvSpPr>
          <p:spPr bwMode="auto">
            <a:xfrm>
              <a:off x="5383628" y="1150477"/>
              <a:ext cx="1055645"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rPr>
                <a:t>第一节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sp>
          <p:nvSpPr>
            <p:cNvPr id="96" name="Text Box 11">
              <a:hlinkClick r:id="rId4" action="ppaction://hlinksldjump"/>
            </p:cNvPr>
            <p:cNvSpPr txBox="1">
              <a:spLocks noChangeArrowheads="1"/>
            </p:cNvSpPr>
            <p:nvPr/>
          </p:nvSpPr>
          <p:spPr bwMode="auto">
            <a:xfrm>
              <a:off x="6464930" y="1150477"/>
              <a:ext cx="3183291" cy="3786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rPr>
                <a:t>展望未来共产主义新社会</a:t>
              </a:r>
            </a:p>
          </p:txBody>
        </p:sp>
      </p:grpSp>
      <p:sp>
        <p:nvSpPr>
          <p:cNvPr id="15" name="文本框 14"/>
          <p:cNvSpPr txBox="1"/>
          <p:nvPr/>
        </p:nvSpPr>
        <p:spPr>
          <a:xfrm>
            <a:off x="2655796" y="39351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文雅宋体" panose="00000500000000000000" charset="-122"/>
              </a:rPr>
              <a:t>CONTENTS</a:t>
            </a:r>
          </a:p>
        </p:txBody>
      </p:sp>
      <p:sp>
        <p:nvSpPr>
          <p:cNvPr id="16" name="文本框 15"/>
          <p:cNvSpPr txBox="1"/>
          <p:nvPr/>
        </p:nvSpPr>
        <p:spPr>
          <a:xfrm>
            <a:off x="2537369" y="2787668"/>
            <a:ext cx="2352675"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文雅宋体" panose="00000500000000000000" charset="-122"/>
              </a:rPr>
              <a:t>目</a:t>
            </a:r>
            <a:r>
              <a:rPr kumimoji="0" lang="en-US" altLang="zh-CN"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文雅宋体" panose="00000500000000000000" charset="-122"/>
              </a:rPr>
              <a:t> </a:t>
            </a: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文雅宋体" panose="00000500000000000000" charset="-122"/>
              </a:rPr>
              <a:t>录</a:t>
            </a:r>
          </a:p>
        </p:txBody>
      </p:sp>
      <p:grpSp>
        <p:nvGrpSpPr>
          <p:cNvPr id="37" name="组合 36"/>
          <p:cNvGrpSpPr/>
          <p:nvPr/>
        </p:nvGrpSpPr>
        <p:grpSpPr>
          <a:xfrm>
            <a:off x="5354723" y="3176259"/>
            <a:ext cx="527685" cy="527685"/>
            <a:chOff x="4488872" y="1012229"/>
            <a:chExt cx="434008" cy="434008"/>
          </a:xfrm>
        </p:grpSpPr>
        <p:sp>
          <p:nvSpPr>
            <p:cNvPr id="38" name="椭圆 37"/>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sp>
          <p:nvSpPr>
            <p:cNvPr id="39" name="椭圆 38"/>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grpSp>
      <p:grpSp>
        <p:nvGrpSpPr>
          <p:cNvPr id="40" name="组合 39"/>
          <p:cNvGrpSpPr/>
          <p:nvPr/>
        </p:nvGrpSpPr>
        <p:grpSpPr>
          <a:xfrm>
            <a:off x="6095999" y="3018380"/>
            <a:ext cx="5421630" cy="843442"/>
            <a:chOff x="5341827" y="1131530"/>
            <a:chExt cx="4461083" cy="446543"/>
          </a:xfrm>
        </p:grpSpPr>
        <p:sp>
          <p:nvSpPr>
            <p:cNvPr id="41" name="矩形 40"/>
            <p:cNvSpPr/>
            <p:nvPr/>
          </p:nvSpPr>
          <p:spPr>
            <a:xfrm>
              <a:off x="5341827" y="1131530"/>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sp>
          <p:nvSpPr>
            <p:cNvPr id="42" name="Text Box 11">
              <a:hlinkClick r:id="rId5" action="ppaction://hlinksldjump"/>
            </p:cNvPr>
            <p:cNvSpPr txBox="1">
              <a:spLocks noChangeArrowheads="1"/>
            </p:cNvSpPr>
            <p:nvPr/>
          </p:nvSpPr>
          <p:spPr bwMode="auto">
            <a:xfrm>
              <a:off x="5383628" y="1232934"/>
              <a:ext cx="1055645" cy="2437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rPr>
                <a:t>第二节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sp>
          <p:nvSpPr>
            <p:cNvPr id="43" name="Text Box 11">
              <a:hlinkClick r:id="rId5" action="ppaction://hlinksldjump"/>
            </p:cNvPr>
            <p:cNvSpPr txBox="1">
              <a:spLocks noChangeArrowheads="1"/>
            </p:cNvSpPr>
            <p:nvPr/>
          </p:nvSpPr>
          <p:spPr bwMode="auto">
            <a:xfrm>
              <a:off x="6464929" y="1135104"/>
              <a:ext cx="3183291" cy="4393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rPr>
                <a:t>实现共产主义是历史发展的必然趋势</a:t>
              </a:r>
            </a:p>
          </p:txBody>
        </p:sp>
      </p:grpSp>
      <p:grpSp>
        <p:nvGrpSpPr>
          <p:cNvPr id="44" name="组合 43"/>
          <p:cNvGrpSpPr/>
          <p:nvPr/>
        </p:nvGrpSpPr>
        <p:grpSpPr>
          <a:xfrm>
            <a:off x="5354723" y="4610906"/>
            <a:ext cx="527685" cy="527685"/>
            <a:chOff x="4488872" y="1012229"/>
            <a:chExt cx="434008" cy="434008"/>
          </a:xfrm>
        </p:grpSpPr>
        <p:sp>
          <p:nvSpPr>
            <p:cNvPr id="45" name="椭圆 44"/>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sp>
          <p:nvSpPr>
            <p:cNvPr id="46" name="椭圆 45"/>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grpSp>
      <p:grpSp>
        <p:nvGrpSpPr>
          <p:cNvPr id="47" name="组合 46"/>
          <p:cNvGrpSpPr/>
          <p:nvPr/>
        </p:nvGrpSpPr>
        <p:grpSpPr>
          <a:xfrm>
            <a:off x="6095999" y="4410127"/>
            <a:ext cx="5421484" cy="929243"/>
            <a:chOff x="5341827" y="1130253"/>
            <a:chExt cx="4461083" cy="764281"/>
          </a:xfrm>
        </p:grpSpPr>
        <p:sp>
          <p:nvSpPr>
            <p:cNvPr id="48" name="矩形 47"/>
            <p:cNvSpPr/>
            <p:nvPr/>
          </p:nvSpPr>
          <p:spPr>
            <a:xfrm>
              <a:off x="5341827" y="1130253"/>
              <a:ext cx="4461083" cy="764281"/>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sp>
          <p:nvSpPr>
            <p:cNvPr id="49" name="Text Box 11">
              <a:hlinkClick r:id="rId6" action="ppaction://hlinksldjump"/>
            </p:cNvPr>
            <p:cNvSpPr txBox="1">
              <a:spLocks noChangeArrowheads="1"/>
            </p:cNvSpPr>
            <p:nvPr/>
          </p:nvSpPr>
          <p:spPr bwMode="auto">
            <a:xfrm>
              <a:off x="5383628" y="1322539"/>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rPr>
                <a:t>第三节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endParaRPr>
            </a:p>
          </p:txBody>
        </p:sp>
        <p:sp>
          <p:nvSpPr>
            <p:cNvPr id="50" name="Text Box 11">
              <a:hlinkClick r:id="rId6" action="ppaction://hlinksldjump"/>
            </p:cNvPr>
            <p:cNvSpPr txBox="1">
              <a:spLocks noChangeArrowheads="1"/>
            </p:cNvSpPr>
            <p:nvPr/>
          </p:nvSpPr>
          <p:spPr bwMode="auto">
            <a:xfrm>
              <a:off x="6464929" y="1171088"/>
              <a:ext cx="3035214" cy="6826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文雅宋体" panose="00000500000000000000" charset="-122"/>
                </a:rPr>
                <a:t>共产主义远大理想与中国特色社会主义共同理想</a:t>
              </a:r>
            </a:p>
          </p:txBody>
        </p:sp>
      </p:grpSp>
    </p:spTree>
    <p:custDataLst>
      <p:tags r:id="rId1"/>
    </p:custDataLst>
  </p:cSld>
  <p:clrMapOvr>
    <a:masterClrMapping/>
  </p:clrMapOvr>
  <p:transition>
    <p:wheel spokes="2"/>
  </p:transition>
</p:sld>
</file>

<file path=ppt/slides/slide4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一、实现共产主义是历史发展的必然</a:t>
            </a:r>
          </a:p>
        </p:txBody>
      </p:sp>
      <p:sp>
        <p:nvSpPr>
          <p:cNvPr id="15" name="文本框 14"/>
          <p:cNvSpPr txBox="1"/>
          <p:nvPr/>
        </p:nvSpPr>
        <p:spPr>
          <a:xfrm>
            <a:off x="6808646" y="3535213"/>
            <a:ext cx="4065728" cy="2243050"/>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r>
              <a:rPr lang="zh-CN" altLang="en-US" dirty="0">
                <a:sym typeface="+mn-ea"/>
              </a:rPr>
              <a:t>共产主义理想一定会实现，是以人类社会发展规律以及资本主义社会的基本矛盾发展为依据的。</a:t>
            </a:r>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5394" y="2677008"/>
            <a:ext cx="4953169" cy="3304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矩形: 圆角 5"/>
          <p:cNvSpPr/>
          <p:nvPr/>
        </p:nvSpPr>
        <p:spPr>
          <a:xfrm>
            <a:off x="2239037" y="1328690"/>
            <a:ext cx="771392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（一）共产主义理想的实现是历史发展的必然</a:t>
            </a:r>
          </a:p>
        </p:txBody>
      </p:sp>
      <p:grpSp>
        <p:nvGrpSpPr>
          <p:cNvPr id="9" name="组合 35">
            <a:extLst>
              <a:ext uri="{FF2B5EF4-FFF2-40B4-BE49-F238E27FC236}">
                <a16:creationId xmlns:a16="http://schemas.microsoft.com/office/drawing/2014/main" xmlns="" id="{B3DC0C5B-AE3F-42C0-9BE4-1377D9C58253}"/>
              </a:ext>
            </a:extLst>
          </p:cNvPr>
          <p:cNvGrpSpPr/>
          <p:nvPr/>
        </p:nvGrpSpPr>
        <p:grpSpPr>
          <a:xfrm>
            <a:off x="8481951" y="2918799"/>
            <a:ext cx="719118" cy="510201"/>
            <a:chOff x="328613" y="4324350"/>
            <a:chExt cx="1841500" cy="1306513"/>
          </a:xfrm>
          <a:solidFill>
            <a:srgbClr val="B26A37"/>
          </a:solidFill>
        </p:grpSpPr>
        <p:sp>
          <p:nvSpPr>
            <p:cNvPr id="10" name="Freeform 21">
              <a:extLst>
                <a:ext uri="{FF2B5EF4-FFF2-40B4-BE49-F238E27FC236}">
                  <a16:creationId xmlns:a16="http://schemas.microsoft.com/office/drawing/2014/main" xmlns="" id="{6A43EF25-E9F6-4C0E-A0BB-916D577A1BDC}"/>
                </a:ext>
              </a:extLst>
            </p:cNvPr>
            <p:cNvSpPr/>
            <p:nvPr/>
          </p:nvSpPr>
          <p:spPr bwMode="auto">
            <a:xfrm>
              <a:off x="328613" y="5019675"/>
              <a:ext cx="1385887" cy="611188"/>
            </a:xfrm>
            <a:custGeom>
              <a:avLst/>
              <a:gdLst>
                <a:gd name="T0" fmla="*/ 804 w 873"/>
                <a:gd name="T1" fmla="*/ 281 h 385"/>
                <a:gd name="T2" fmla="*/ 804 w 873"/>
                <a:gd name="T3" fmla="*/ 281 h 385"/>
                <a:gd name="T4" fmla="*/ 779 w 873"/>
                <a:gd name="T5" fmla="*/ 279 h 385"/>
                <a:gd name="T6" fmla="*/ 779 w 873"/>
                <a:gd name="T7" fmla="*/ 279 h 385"/>
                <a:gd name="T8" fmla="*/ 750 w 873"/>
                <a:gd name="T9" fmla="*/ 277 h 385"/>
                <a:gd name="T10" fmla="*/ 721 w 873"/>
                <a:gd name="T11" fmla="*/ 268 h 385"/>
                <a:gd name="T12" fmla="*/ 694 w 873"/>
                <a:gd name="T13" fmla="*/ 260 h 385"/>
                <a:gd name="T14" fmla="*/ 667 w 873"/>
                <a:gd name="T15" fmla="*/ 247 h 385"/>
                <a:gd name="T16" fmla="*/ 642 w 873"/>
                <a:gd name="T17" fmla="*/ 233 h 385"/>
                <a:gd name="T18" fmla="*/ 617 w 873"/>
                <a:gd name="T19" fmla="*/ 214 h 385"/>
                <a:gd name="T20" fmla="*/ 596 w 873"/>
                <a:gd name="T21" fmla="*/ 195 h 385"/>
                <a:gd name="T22" fmla="*/ 575 w 873"/>
                <a:gd name="T23" fmla="*/ 172 h 385"/>
                <a:gd name="T24" fmla="*/ 575 w 873"/>
                <a:gd name="T25" fmla="*/ 172 h 385"/>
                <a:gd name="T26" fmla="*/ 554 w 873"/>
                <a:gd name="T27" fmla="*/ 147 h 385"/>
                <a:gd name="T28" fmla="*/ 537 w 873"/>
                <a:gd name="T29" fmla="*/ 118 h 385"/>
                <a:gd name="T30" fmla="*/ 525 w 873"/>
                <a:gd name="T31" fmla="*/ 89 h 385"/>
                <a:gd name="T32" fmla="*/ 515 w 873"/>
                <a:gd name="T33" fmla="*/ 58 h 385"/>
                <a:gd name="T34" fmla="*/ 435 w 873"/>
                <a:gd name="T35" fmla="*/ 147 h 385"/>
                <a:gd name="T36" fmla="*/ 308 w 873"/>
                <a:gd name="T37" fmla="*/ 0 h 385"/>
                <a:gd name="T38" fmla="*/ 308 w 873"/>
                <a:gd name="T39" fmla="*/ 0 h 385"/>
                <a:gd name="T40" fmla="*/ 279 w 873"/>
                <a:gd name="T41" fmla="*/ 12 h 385"/>
                <a:gd name="T42" fmla="*/ 250 w 873"/>
                <a:gd name="T43" fmla="*/ 25 h 385"/>
                <a:gd name="T44" fmla="*/ 223 w 873"/>
                <a:gd name="T45" fmla="*/ 39 h 385"/>
                <a:gd name="T46" fmla="*/ 198 w 873"/>
                <a:gd name="T47" fmla="*/ 58 h 385"/>
                <a:gd name="T48" fmla="*/ 173 w 873"/>
                <a:gd name="T49" fmla="*/ 77 h 385"/>
                <a:gd name="T50" fmla="*/ 150 w 873"/>
                <a:gd name="T51" fmla="*/ 97 h 385"/>
                <a:gd name="T52" fmla="*/ 127 w 873"/>
                <a:gd name="T53" fmla="*/ 120 h 385"/>
                <a:gd name="T54" fmla="*/ 106 w 873"/>
                <a:gd name="T55" fmla="*/ 143 h 385"/>
                <a:gd name="T56" fmla="*/ 87 w 873"/>
                <a:gd name="T57" fmla="*/ 170 h 385"/>
                <a:gd name="T58" fmla="*/ 69 w 873"/>
                <a:gd name="T59" fmla="*/ 197 h 385"/>
                <a:gd name="T60" fmla="*/ 52 w 873"/>
                <a:gd name="T61" fmla="*/ 225 h 385"/>
                <a:gd name="T62" fmla="*/ 40 w 873"/>
                <a:gd name="T63" fmla="*/ 256 h 385"/>
                <a:gd name="T64" fmla="*/ 27 w 873"/>
                <a:gd name="T65" fmla="*/ 285 h 385"/>
                <a:gd name="T66" fmla="*/ 15 w 873"/>
                <a:gd name="T67" fmla="*/ 318 h 385"/>
                <a:gd name="T68" fmla="*/ 6 w 873"/>
                <a:gd name="T69" fmla="*/ 352 h 385"/>
                <a:gd name="T70" fmla="*/ 0 w 873"/>
                <a:gd name="T71" fmla="*/ 385 h 385"/>
                <a:gd name="T72" fmla="*/ 873 w 873"/>
                <a:gd name="T73" fmla="*/ 385 h 385"/>
                <a:gd name="T74" fmla="*/ 873 w 873"/>
                <a:gd name="T75" fmla="*/ 385 h 385"/>
                <a:gd name="T76" fmla="*/ 867 w 873"/>
                <a:gd name="T77" fmla="*/ 358 h 385"/>
                <a:gd name="T78" fmla="*/ 860 w 873"/>
                <a:gd name="T79" fmla="*/ 331 h 385"/>
                <a:gd name="T80" fmla="*/ 852 w 873"/>
                <a:gd name="T81" fmla="*/ 304 h 385"/>
                <a:gd name="T82" fmla="*/ 844 w 873"/>
                <a:gd name="T83" fmla="*/ 279 h 385"/>
                <a:gd name="T84" fmla="*/ 844 w 873"/>
                <a:gd name="T85" fmla="*/ 279 h 385"/>
                <a:gd name="T86" fmla="*/ 823 w 873"/>
                <a:gd name="T87" fmla="*/ 281 h 385"/>
                <a:gd name="T88" fmla="*/ 804 w 873"/>
                <a:gd name="T89" fmla="*/ 281 h 385"/>
                <a:gd name="T90" fmla="*/ 804 w 873"/>
                <a:gd name="T91" fmla="*/ 28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3" h="385">
                  <a:moveTo>
                    <a:pt x="804" y="281"/>
                  </a:moveTo>
                  <a:lnTo>
                    <a:pt x="804" y="281"/>
                  </a:lnTo>
                  <a:lnTo>
                    <a:pt x="779" y="279"/>
                  </a:lnTo>
                  <a:lnTo>
                    <a:pt x="779" y="279"/>
                  </a:lnTo>
                  <a:lnTo>
                    <a:pt x="750" y="277"/>
                  </a:lnTo>
                  <a:lnTo>
                    <a:pt x="721" y="268"/>
                  </a:lnTo>
                  <a:lnTo>
                    <a:pt x="694" y="260"/>
                  </a:lnTo>
                  <a:lnTo>
                    <a:pt x="667" y="247"/>
                  </a:lnTo>
                  <a:lnTo>
                    <a:pt x="642" y="233"/>
                  </a:lnTo>
                  <a:lnTo>
                    <a:pt x="617" y="214"/>
                  </a:lnTo>
                  <a:lnTo>
                    <a:pt x="596" y="195"/>
                  </a:lnTo>
                  <a:lnTo>
                    <a:pt x="575" y="172"/>
                  </a:lnTo>
                  <a:lnTo>
                    <a:pt x="575" y="172"/>
                  </a:lnTo>
                  <a:lnTo>
                    <a:pt x="554" y="147"/>
                  </a:lnTo>
                  <a:lnTo>
                    <a:pt x="537" y="118"/>
                  </a:lnTo>
                  <a:lnTo>
                    <a:pt x="525" y="89"/>
                  </a:lnTo>
                  <a:lnTo>
                    <a:pt x="515" y="58"/>
                  </a:lnTo>
                  <a:lnTo>
                    <a:pt x="435" y="147"/>
                  </a:lnTo>
                  <a:lnTo>
                    <a:pt x="308" y="0"/>
                  </a:lnTo>
                  <a:lnTo>
                    <a:pt x="308" y="0"/>
                  </a:lnTo>
                  <a:lnTo>
                    <a:pt x="279" y="12"/>
                  </a:lnTo>
                  <a:lnTo>
                    <a:pt x="250" y="25"/>
                  </a:lnTo>
                  <a:lnTo>
                    <a:pt x="223" y="39"/>
                  </a:lnTo>
                  <a:lnTo>
                    <a:pt x="198" y="58"/>
                  </a:lnTo>
                  <a:lnTo>
                    <a:pt x="173" y="77"/>
                  </a:lnTo>
                  <a:lnTo>
                    <a:pt x="150" y="97"/>
                  </a:lnTo>
                  <a:lnTo>
                    <a:pt x="127" y="120"/>
                  </a:lnTo>
                  <a:lnTo>
                    <a:pt x="106" y="143"/>
                  </a:lnTo>
                  <a:lnTo>
                    <a:pt x="87" y="170"/>
                  </a:lnTo>
                  <a:lnTo>
                    <a:pt x="69" y="197"/>
                  </a:lnTo>
                  <a:lnTo>
                    <a:pt x="52" y="225"/>
                  </a:lnTo>
                  <a:lnTo>
                    <a:pt x="40" y="256"/>
                  </a:lnTo>
                  <a:lnTo>
                    <a:pt x="27" y="285"/>
                  </a:lnTo>
                  <a:lnTo>
                    <a:pt x="15" y="318"/>
                  </a:lnTo>
                  <a:lnTo>
                    <a:pt x="6" y="352"/>
                  </a:lnTo>
                  <a:lnTo>
                    <a:pt x="0" y="385"/>
                  </a:lnTo>
                  <a:lnTo>
                    <a:pt x="873" y="385"/>
                  </a:lnTo>
                  <a:lnTo>
                    <a:pt x="873" y="385"/>
                  </a:lnTo>
                  <a:lnTo>
                    <a:pt x="867" y="358"/>
                  </a:lnTo>
                  <a:lnTo>
                    <a:pt x="860" y="331"/>
                  </a:lnTo>
                  <a:lnTo>
                    <a:pt x="852" y="304"/>
                  </a:lnTo>
                  <a:lnTo>
                    <a:pt x="844" y="279"/>
                  </a:lnTo>
                  <a:lnTo>
                    <a:pt x="844" y="279"/>
                  </a:lnTo>
                  <a:lnTo>
                    <a:pt x="823" y="281"/>
                  </a:lnTo>
                  <a:lnTo>
                    <a:pt x="804" y="281"/>
                  </a:lnTo>
                  <a:lnTo>
                    <a:pt x="804"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11" name="Freeform 22">
              <a:extLst>
                <a:ext uri="{FF2B5EF4-FFF2-40B4-BE49-F238E27FC236}">
                  <a16:creationId xmlns:a16="http://schemas.microsoft.com/office/drawing/2014/main" xmlns="" id="{D495B88F-F117-4F95-BAA1-C2ABA66F603A}"/>
                </a:ext>
              </a:extLst>
            </p:cNvPr>
            <p:cNvSpPr/>
            <p:nvPr/>
          </p:nvSpPr>
          <p:spPr bwMode="auto">
            <a:xfrm>
              <a:off x="682625" y="4324350"/>
              <a:ext cx="668337" cy="677863"/>
            </a:xfrm>
            <a:custGeom>
              <a:avLst/>
              <a:gdLst>
                <a:gd name="T0" fmla="*/ 283 w 421"/>
                <a:gd name="T1" fmla="*/ 392 h 427"/>
                <a:gd name="T2" fmla="*/ 298 w 421"/>
                <a:gd name="T3" fmla="*/ 323 h 427"/>
                <a:gd name="T4" fmla="*/ 327 w 421"/>
                <a:gd name="T5" fmla="*/ 260 h 427"/>
                <a:gd name="T6" fmla="*/ 369 w 421"/>
                <a:gd name="T7" fmla="*/ 208 h 427"/>
                <a:gd name="T8" fmla="*/ 421 w 421"/>
                <a:gd name="T9" fmla="*/ 165 h 427"/>
                <a:gd name="T10" fmla="*/ 417 w 421"/>
                <a:gd name="T11" fmla="*/ 148 h 427"/>
                <a:gd name="T12" fmla="*/ 402 w 421"/>
                <a:gd name="T13" fmla="*/ 115 h 427"/>
                <a:gd name="T14" fmla="*/ 383 w 421"/>
                <a:gd name="T15" fmla="*/ 85 h 427"/>
                <a:gd name="T16" fmla="*/ 360 w 421"/>
                <a:gd name="T17" fmla="*/ 58 h 427"/>
                <a:gd name="T18" fmla="*/ 333 w 421"/>
                <a:gd name="T19" fmla="*/ 37 h 427"/>
                <a:gd name="T20" fmla="*/ 302 w 421"/>
                <a:gd name="T21" fmla="*/ 19 h 427"/>
                <a:gd name="T22" fmla="*/ 269 w 421"/>
                <a:gd name="T23" fmla="*/ 6 h 427"/>
                <a:gd name="T24" fmla="*/ 231 w 421"/>
                <a:gd name="T25" fmla="*/ 0 h 427"/>
                <a:gd name="T26" fmla="*/ 212 w 421"/>
                <a:gd name="T27" fmla="*/ 0 h 427"/>
                <a:gd name="T28" fmla="*/ 171 w 421"/>
                <a:gd name="T29" fmla="*/ 4 h 427"/>
                <a:gd name="T30" fmla="*/ 129 w 421"/>
                <a:gd name="T31" fmla="*/ 17 h 427"/>
                <a:gd name="T32" fmla="*/ 94 w 421"/>
                <a:gd name="T33" fmla="*/ 35 h 427"/>
                <a:gd name="T34" fmla="*/ 62 w 421"/>
                <a:gd name="T35" fmla="*/ 62 h 427"/>
                <a:gd name="T36" fmla="*/ 35 w 421"/>
                <a:gd name="T37" fmla="*/ 94 h 427"/>
                <a:gd name="T38" fmla="*/ 17 w 421"/>
                <a:gd name="T39" fmla="*/ 131 h 427"/>
                <a:gd name="T40" fmla="*/ 4 w 421"/>
                <a:gd name="T41" fmla="*/ 171 h 427"/>
                <a:gd name="T42" fmla="*/ 0 w 421"/>
                <a:gd name="T43" fmla="*/ 212 h 427"/>
                <a:gd name="T44" fmla="*/ 0 w 421"/>
                <a:gd name="T45" fmla="*/ 235 h 427"/>
                <a:gd name="T46" fmla="*/ 8 w 421"/>
                <a:gd name="T47" fmla="*/ 277 h 427"/>
                <a:gd name="T48" fmla="*/ 25 w 421"/>
                <a:gd name="T49" fmla="*/ 315 h 427"/>
                <a:gd name="T50" fmla="*/ 48 w 421"/>
                <a:gd name="T51" fmla="*/ 350 h 427"/>
                <a:gd name="T52" fmla="*/ 77 w 421"/>
                <a:gd name="T53" fmla="*/ 379 h 427"/>
                <a:gd name="T54" fmla="*/ 110 w 421"/>
                <a:gd name="T55" fmla="*/ 402 h 427"/>
                <a:gd name="T56" fmla="*/ 150 w 421"/>
                <a:gd name="T57" fmla="*/ 417 h 427"/>
                <a:gd name="T58" fmla="*/ 192 w 421"/>
                <a:gd name="T59" fmla="*/ 425 h 427"/>
                <a:gd name="T60" fmla="*/ 212 w 421"/>
                <a:gd name="T61" fmla="*/ 427 h 427"/>
                <a:gd name="T62" fmla="*/ 248 w 421"/>
                <a:gd name="T63" fmla="*/ 423 h 427"/>
                <a:gd name="T64" fmla="*/ 281 w 421"/>
                <a:gd name="T65" fmla="*/ 415 h 427"/>
                <a:gd name="T66" fmla="*/ 283 w 421"/>
                <a:gd name="T67" fmla="*/ 3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1" h="427">
                  <a:moveTo>
                    <a:pt x="283" y="392"/>
                  </a:moveTo>
                  <a:lnTo>
                    <a:pt x="283" y="392"/>
                  </a:lnTo>
                  <a:lnTo>
                    <a:pt x="287" y="356"/>
                  </a:lnTo>
                  <a:lnTo>
                    <a:pt x="298" y="323"/>
                  </a:lnTo>
                  <a:lnTo>
                    <a:pt x="310" y="292"/>
                  </a:lnTo>
                  <a:lnTo>
                    <a:pt x="327" y="260"/>
                  </a:lnTo>
                  <a:lnTo>
                    <a:pt x="346" y="233"/>
                  </a:lnTo>
                  <a:lnTo>
                    <a:pt x="369" y="208"/>
                  </a:lnTo>
                  <a:lnTo>
                    <a:pt x="394" y="185"/>
                  </a:lnTo>
                  <a:lnTo>
                    <a:pt x="421" y="165"/>
                  </a:lnTo>
                  <a:lnTo>
                    <a:pt x="421" y="165"/>
                  </a:lnTo>
                  <a:lnTo>
                    <a:pt x="417" y="148"/>
                  </a:lnTo>
                  <a:lnTo>
                    <a:pt x="410" y="131"/>
                  </a:lnTo>
                  <a:lnTo>
                    <a:pt x="402" y="115"/>
                  </a:lnTo>
                  <a:lnTo>
                    <a:pt x="394" y="100"/>
                  </a:lnTo>
                  <a:lnTo>
                    <a:pt x="383" y="85"/>
                  </a:lnTo>
                  <a:lnTo>
                    <a:pt x="373" y="71"/>
                  </a:lnTo>
                  <a:lnTo>
                    <a:pt x="360" y="58"/>
                  </a:lnTo>
                  <a:lnTo>
                    <a:pt x="348" y="48"/>
                  </a:lnTo>
                  <a:lnTo>
                    <a:pt x="333" y="37"/>
                  </a:lnTo>
                  <a:lnTo>
                    <a:pt x="319" y="27"/>
                  </a:lnTo>
                  <a:lnTo>
                    <a:pt x="302" y="19"/>
                  </a:lnTo>
                  <a:lnTo>
                    <a:pt x="285" y="12"/>
                  </a:lnTo>
                  <a:lnTo>
                    <a:pt x="269" y="6"/>
                  </a:lnTo>
                  <a:lnTo>
                    <a:pt x="250" y="2"/>
                  </a:lnTo>
                  <a:lnTo>
                    <a:pt x="231" y="0"/>
                  </a:lnTo>
                  <a:lnTo>
                    <a:pt x="212" y="0"/>
                  </a:lnTo>
                  <a:lnTo>
                    <a:pt x="212" y="0"/>
                  </a:lnTo>
                  <a:lnTo>
                    <a:pt x="192" y="0"/>
                  </a:lnTo>
                  <a:lnTo>
                    <a:pt x="171" y="4"/>
                  </a:lnTo>
                  <a:lnTo>
                    <a:pt x="150" y="10"/>
                  </a:lnTo>
                  <a:lnTo>
                    <a:pt x="129" y="17"/>
                  </a:lnTo>
                  <a:lnTo>
                    <a:pt x="110" y="25"/>
                  </a:lnTo>
                  <a:lnTo>
                    <a:pt x="94" y="35"/>
                  </a:lnTo>
                  <a:lnTo>
                    <a:pt x="77" y="48"/>
                  </a:lnTo>
                  <a:lnTo>
                    <a:pt x="62" y="62"/>
                  </a:lnTo>
                  <a:lnTo>
                    <a:pt x="48" y="77"/>
                  </a:lnTo>
                  <a:lnTo>
                    <a:pt x="35" y="94"/>
                  </a:lnTo>
                  <a:lnTo>
                    <a:pt x="25" y="112"/>
                  </a:lnTo>
                  <a:lnTo>
                    <a:pt x="17" y="131"/>
                  </a:lnTo>
                  <a:lnTo>
                    <a:pt x="8" y="150"/>
                  </a:lnTo>
                  <a:lnTo>
                    <a:pt x="4" y="171"/>
                  </a:lnTo>
                  <a:lnTo>
                    <a:pt x="0" y="192"/>
                  </a:lnTo>
                  <a:lnTo>
                    <a:pt x="0" y="212"/>
                  </a:lnTo>
                  <a:lnTo>
                    <a:pt x="0" y="212"/>
                  </a:lnTo>
                  <a:lnTo>
                    <a:pt x="0" y="235"/>
                  </a:lnTo>
                  <a:lnTo>
                    <a:pt x="4" y="256"/>
                  </a:lnTo>
                  <a:lnTo>
                    <a:pt x="8" y="277"/>
                  </a:lnTo>
                  <a:lnTo>
                    <a:pt x="17" y="296"/>
                  </a:lnTo>
                  <a:lnTo>
                    <a:pt x="25" y="315"/>
                  </a:lnTo>
                  <a:lnTo>
                    <a:pt x="35" y="333"/>
                  </a:lnTo>
                  <a:lnTo>
                    <a:pt x="48" y="350"/>
                  </a:lnTo>
                  <a:lnTo>
                    <a:pt x="62" y="365"/>
                  </a:lnTo>
                  <a:lnTo>
                    <a:pt x="77" y="379"/>
                  </a:lnTo>
                  <a:lnTo>
                    <a:pt x="94" y="390"/>
                  </a:lnTo>
                  <a:lnTo>
                    <a:pt x="110" y="402"/>
                  </a:lnTo>
                  <a:lnTo>
                    <a:pt x="129" y="410"/>
                  </a:lnTo>
                  <a:lnTo>
                    <a:pt x="150" y="417"/>
                  </a:lnTo>
                  <a:lnTo>
                    <a:pt x="171" y="423"/>
                  </a:lnTo>
                  <a:lnTo>
                    <a:pt x="192" y="425"/>
                  </a:lnTo>
                  <a:lnTo>
                    <a:pt x="212" y="427"/>
                  </a:lnTo>
                  <a:lnTo>
                    <a:pt x="212" y="427"/>
                  </a:lnTo>
                  <a:lnTo>
                    <a:pt x="231" y="427"/>
                  </a:lnTo>
                  <a:lnTo>
                    <a:pt x="248" y="423"/>
                  </a:lnTo>
                  <a:lnTo>
                    <a:pt x="264" y="421"/>
                  </a:lnTo>
                  <a:lnTo>
                    <a:pt x="281" y="415"/>
                  </a:lnTo>
                  <a:lnTo>
                    <a:pt x="281" y="415"/>
                  </a:lnTo>
                  <a:lnTo>
                    <a:pt x="283" y="392"/>
                  </a:lnTo>
                  <a:lnTo>
                    <a:pt x="283" y="3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12" name="Freeform 23">
              <a:extLst>
                <a:ext uri="{FF2B5EF4-FFF2-40B4-BE49-F238E27FC236}">
                  <a16:creationId xmlns:a16="http://schemas.microsoft.com/office/drawing/2014/main" xmlns="" id="{04988249-8186-40E9-BB72-E6A40A00A040}"/>
                </a:ext>
              </a:extLst>
            </p:cNvPr>
            <p:cNvSpPr>
              <a:spLocks noEditPoints="1"/>
            </p:cNvSpPr>
            <p:nvPr/>
          </p:nvSpPr>
          <p:spPr bwMode="auto">
            <a:xfrm>
              <a:off x="1195388" y="4578350"/>
              <a:ext cx="974725" cy="1052513"/>
            </a:xfrm>
            <a:custGeom>
              <a:avLst/>
              <a:gdLst>
                <a:gd name="T0" fmla="*/ 491 w 614"/>
                <a:gd name="T1" fmla="*/ 371 h 663"/>
                <a:gd name="T2" fmla="*/ 516 w 614"/>
                <a:gd name="T3" fmla="*/ 282 h 663"/>
                <a:gd name="T4" fmla="*/ 506 w 614"/>
                <a:gd name="T5" fmla="*/ 180 h 663"/>
                <a:gd name="T6" fmla="*/ 456 w 614"/>
                <a:gd name="T7" fmla="*/ 92 h 663"/>
                <a:gd name="T8" fmla="*/ 400 w 614"/>
                <a:gd name="T9" fmla="*/ 42 h 663"/>
                <a:gd name="T10" fmla="*/ 306 w 614"/>
                <a:gd name="T11" fmla="*/ 5 h 663"/>
                <a:gd name="T12" fmla="*/ 229 w 614"/>
                <a:gd name="T13" fmla="*/ 2 h 663"/>
                <a:gd name="T14" fmla="*/ 133 w 614"/>
                <a:gd name="T15" fmla="*/ 32 h 663"/>
                <a:gd name="T16" fmla="*/ 58 w 614"/>
                <a:gd name="T17" fmla="*/ 96 h 663"/>
                <a:gd name="T18" fmla="*/ 12 w 614"/>
                <a:gd name="T19" fmla="*/ 184 h 663"/>
                <a:gd name="T20" fmla="*/ 0 w 614"/>
                <a:gd name="T21" fmla="*/ 261 h 663"/>
                <a:gd name="T22" fmla="*/ 21 w 614"/>
                <a:gd name="T23" fmla="*/ 359 h 663"/>
                <a:gd name="T24" fmla="*/ 60 w 614"/>
                <a:gd name="T25" fmla="*/ 423 h 663"/>
                <a:gd name="T26" fmla="*/ 139 w 614"/>
                <a:gd name="T27" fmla="*/ 488 h 663"/>
                <a:gd name="T28" fmla="*/ 237 w 614"/>
                <a:gd name="T29" fmla="*/ 515 h 663"/>
                <a:gd name="T30" fmla="*/ 325 w 614"/>
                <a:gd name="T31" fmla="*/ 509 h 663"/>
                <a:gd name="T32" fmla="*/ 483 w 614"/>
                <a:gd name="T33" fmla="*/ 646 h 663"/>
                <a:gd name="T34" fmla="*/ 527 w 614"/>
                <a:gd name="T35" fmla="*/ 663 h 663"/>
                <a:gd name="T36" fmla="*/ 585 w 614"/>
                <a:gd name="T37" fmla="*/ 644 h 663"/>
                <a:gd name="T38" fmla="*/ 610 w 614"/>
                <a:gd name="T39" fmla="*/ 607 h 663"/>
                <a:gd name="T40" fmla="*/ 604 w 614"/>
                <a:gd name="T41" fmla="*/ 546 h 663"/>
                <a:gd name="T42" fmla="*/ 452 w 614"/>
                <a:gd name="T43" fmla="*/ 275 h 663"/>
                <a:gd name="T44" fmla="*/ 429 w 614"/>
                <a:gd name="T45" fmla="*/ 348 h 663"/>
                <a:gd name="T46" fmla="*/ 383 w 614"/>
                <a:gd name="T47" fmla="*/ 407 h 663"/>
                <a:gd name="T48" fmla="*/ 319 w 614"/>
                <a:gd name="T49" fmla="*/ 442 h 663"/>
                <a:gd name="T50" fmla="*/ 241 w 614"/>
                <a:gd name="T51" fmla="*/ 450 h 663"/>
                <a:gd name="T52" fmla="*/ 185 w 614"/>
                <a:gd name="T53" fmla="*/ 436 h 663"/>
                <a:gd name="T54" fmla="*/ 125 w 614"/>
                <a:gd name="T55" fmla="*/ 396 h 663"/>
                <a:gd name="T56" fmla="*/ 83 w 614"/>
                <a:gd name="T57" fmla="*/ 334 h 663"/>
                <a:gd name="T58" fmla="*/ 66 w 614"/>
                <a:gd name="T59" fmla="*/ 261 h 663"/>
                <a:gd name="T60" fmla="*/ 75 w 614"/>
                <a:gd name="T61" fmla="*/ 203 h 663"/>
                <a:gd name="T62" fmla="*/ 110 w 614"/>
                <a:gd name="T63" fmla="*/ 136 h 663"/>
                <a:gd name="T64" fmla="*/ 166 w 614"/>
                <a:gd name="T65" fmla="*/ 90 h 663"/>
                <a:gd name="T66" fmla="*/ 237 w 614"/>
                <a:gd name="T67" fmla="*/ 67 h 663"/>
                <a:gd name="T68" fmla="*/ 296 w 614"/>
                <a:gd name="T69" fmla="*/ 69 h 663"/>
                <a:gd name="T70" fmla="*/ 366 w 614"/>
                <a:gd name="T71" fmla="*/ 96 h 663"/>
                <a:gd name="T72" fmla="*/ 419 w 614"/>
                <a:gd name="T73" fmla="*/ 148 h 663"/>
                <a:gd name="T74" fmla="*/ 448 w 614"/>
                <a:gd name="T75" fmla="*/ 217 h 663"/>
                <a:gd name="T76" fmla="*/ 452 w 614"/>
                <a:gd name="T77" fmla="*/ 275 h 663"/>
                <a:gd name="T78" fmla="*/ 260 w 614"/>
                <a:gd name="T79" fmla="*/ 98 h 663"/>
                <a:gd name="T80" fmla="*/ 166 w 614"/>
                <a:gd name="T81" fmla="*/ 132 h 663"/>
                <a:gd name="T82" fmla="*/ 160 w 614"/>
                <a:gd name="T83" fmla="*/ 148 h 663"/>
                <a:gd name="T84" fmla="*/ 173 w 614"/>
                <a:gd name="T85" fmla="*/ 159 h 663"/>
                <a:gd name="T86" fmla="*/ 202 w 614"/>
                <a:gd name="T87" fmla="*/ 144 h 663"/>
                <a:gd name="T88" fmla="*/ 260 w 614"/>
                <a:gd name="T89" fmla="*/ 130 h 663"/>
                <a:gd name="T90" fmla="*/ 316 w 614"/>
                <a:gd name="T91" fmla="*/ 144 h 663"/>
                <a:gd name="T92" fmla="*/ 358 w 614"/>
                <a:gd name="T93" fmla="*/ 175 h 663"/>
                <a:gd name="T94" fmla="*/ 375 w 614"/>
                <a:gd name="T95" fmla="*/ 173 h 663"/>
                <a:gd name="T96" fmla="*/ 375 w 614"/>
                <a:gd name="T97" fmla="*/ 153 h 663"/>
                <a:gd name="T98" fmla="*/ 344 w 614"/>
                <a:gd name="T99" fmla="*/ 123 h 663"/>
                <a:gd name="T100" fmla="*/ 289 w 614"/>
                <a:gd name="T101" fmla="*/ 10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4" h="663">
                  <a:moveTo>
                    <a:pt x="596" y="532"/>
                  </a:moveTo>
                  <a:lnTo>
                    <a:pt x="477" y="398"/>
                  </a:lnTo>
                  <a:lnTo>
                    <a:pt x="477" y="398"/>
                  </a:lnTo>
                  <a:lnTo>
                    <a:pt x="491" y="371"/>
                  </a:lnTo>
                  <a:lnTo>
                    <a:pt x="504" y="342"/>
                  </a:lnTo>
                  <a:lnTo>
                    <a:pt x="512" y="313"/>
                  </a:lnTo>
                  <a:lnTo>
                    <a:pt x="516" y="282"/>
                  </a:lnTo>
                  <a:lnTo>
                    <a:pt x="516" y="282"/>
                  </a:lnTo>
                  <a:lnTo>
                    <a:pt x="516" y="255"/>
                  </a:lnTo>
                  <a:lnTo>
                    <a:pt x="516" y="230"/>
                  </a:lnTo>
                  <a:lnTo>
                    <a:pt x="512" y="205"/>
                  </a:lnTo>
                  <a:lnTo>
                    <a:pt x="506" y="180"/>
                  </a:lnTo>
                  <a:lnTo>
                    <a:pt x="496" y="157"/>
                  </a:lnTo>
                  <a:lnTo>
                    <a:pt x="485" y="134"/>
                  </a:lnTo>
                  <a:lnTo>
                    <a:pt x="473" y="113"/>
                  </a:lnTo>
                  <a:lnTo>
                    <a:pt x="456" y="92"/>
                  </a:lnTo>
                  <a:lnTo>
                    <a:pt x="456" y="92"/>
                  </a:lnTo>
                  <a:lnTo>
                    <a:pt x="439" y="73"/>
                  </a:lnTo>
                  <a:lnTo>
                    <a:pt x="421" y="57"/>
                  </a:lnTo>
                  <a:lnTo>
                    <a:pt x="400" y="42"/>
                  </a:lnTo>
                  <a:lnTo>
                    <a:pt x="379" y="30"/>
                  </a:lnTo>
                  <a:lnTo>
                    <a:pt x="356" y="19"/>
                  </a:lnTo>
                  <a:lnTo>
                    <a:pt x="331" y="11"/>
                  </a:lnTo>
                  <a:lnTo>
                    <a:pt x="306" y="5"/>
                  </a:lnTo>
                  <a:lnTo>
                    <a:pt x="281" y="0"/>
                  </a:lnTo>
                  <a:lnTo>
                    <a:pt x="281" y="0"/>
                  </a:lnTo>
                  <a:lnTo>
                    <a:pt x="256" y="0"/>
                  </a:lnTo>
                  <a:lnTo>
                    <a:pt x="229" y="2"/>
                  </a:lnTo>
                  <a:lnTo>
                    <a:pt x="204" y="7"/>
                  </a:lnTo>
                  <a:lnTo>
                    <a:pt x="179" y="13"/>
                  </a:lnTo>
                  <a:lnTo>
                    <a:pt x="156" y="21"/>
                  </a:lnTo>
                  <a:lnTo>
                    <a:pt x="133" y="32"/>
                  </a:lnTo>
                  <a:lnTo>
                    <a:pt x="112" y="46"/>
                  </a:lnTo>
                  <a:lnTo>
                    <a:pt x="94" y="61"/>
                  </a:lnTo>
                  <a:lnTo>
                    <a:pt x="75" y="77"/>
                  </a:lnTo>
                  <a:lnTo>
                    <a:pt x="58" y="96"/>
                  </a:lnTo>
                  <a:lnTo>
                    <a:pt x="44" y="115"/>
                  </a:lnTo>
                  <a:lnTo>
                    <a:pt x="31" y="138"/>
                  </a:lnTo>
                  <a:lnTo>
                    <a:pt x="21" y="161"/>
                  </a:lnTo>
                  <a:lnTo>
                    <a:pt x="12" y="184"/>
                  </a:lnTo>
                  <a:lnTo>
                    <a:pt x="6" y="209"/>
                  </a:lnTo>
                  <a:lnTo>
                    <a:pt x="2" y="236"/>
                  </a:lnTo>
                  <a:lnTo>
                    <a:pt x="2" y="236"/>
                  </a:lnTo>
                  <a:lnTo>
                    <a:pt x="0" y="261"/>
                  </a:lnTo>
                  <a:lnTo>
                    <a:pt x="2" y="286"/>
                  </a:lnTo>
                  <a:lnTo>
                    <a:pt x="6" y="311"/>
                  </a:lnTo>
                  <a:lnTo>
                    <a:pt x="12" y="336"/>
                  </a:lnTo>
                  <a:lnTo>
                    <a:pt x="21" y="359"/>
                  </a:lnTo>
                  <a:lnTo>
                    <a:pt x="33" y="382"/>
                  </a:lnTo>
                  <a:lnTo>
                    <a:pt x="46" y="405"/>
                  </a:lnTo>
                  <a:lnTo>
                    <a:pt x="60" y="423"/>
                  </a:lnTo>
                  <a:lnTo>
                    <a:pt x="60" y="423"/>
                  </a:lnTo>
                  <a:lnTo>
                    <a:pt x="79" y="442"/>
                  </a:lnTo>
                  <a:lnTo>
                    <a:pt x="98" y="461"/>
                  </a:lnTo>
                  <a:lnTo>
                    <a:pt x="119" y="475"/>
                  </a:lnTo>
                  <a:lnTo>
                    <a:pt x="139" y="488"/>
                  </a:lnTo>
                  <a:lnTo>
                    <a:pt x="162" y="498"/>
                  </a:lnTo>
                  <a:lnTo>
                    <a:pt x="187" y="507"/>
                  </a:lnTo>
                  <a:lnTo>
                    <a:pt x="210" y="513"/>
                  </a:lnTo>
                  <a:lnTo>
                    <a:pt x="237" y="515"/>
                  </a:lnTo>
                  <a:lnTo>
                    <a:pt x="237" y="515"/>
                  </a:lnTo>
                  <a:lnTo>
                    <a:pt x="266" y="517"/>
                  </a:lnTo>
                  <a:lnTo>
                    <a:pt x="296" y="513"/>
                  </a:lnTo>
                  <a:lnTo>
                    <a:pt x="325" y="509"/>
                  </a:lnTo>
                  <a:lnTo>
                    <a:pt x="352" y="498"/>
                  </a:lnTo>
                  <a:lnTo>
                    <a:pt x="473" y="636"/>
                  </a:lnTo>
                  <a:lnTo>
                    <a:pt x="473" y="636"/>
                  </a:lnTo>
                  <a:lnTo>
                    <a:pt x="483" y="646"/>
                  </a:lnTo>
                  <a:lnTo>
                    <a:pt x="498" y="655"/>
                  </a:lnTo>
                  <a:lnTo>
                    <a:pt x="512" y="661"/>
                  </a:lnTo>
                  <a:lnTo>
                    <a:pt x="527" y="663"/>
                  </a:lnTo>
                  <a:lnTo>
                    <a:pt x="527" y="663"/>
                  </a:lnTo>
                  <a:lnTo>
                    <a:pt x="544" y="663"/>
                  </a:lnTo>
                  <a:lnTo>
                    <a:pt x="558" y="661"/>
                  </a:lnTo>
                  <a:lnTo>
                    <a:pt x="573" y="655"/>
                  </a:lnTo>
                  <a:lnTo>
                    <a:pt x="585" y="644"/>
                  </a:lnTo>
                  <a:lnTo>
                    <a:pt x="585" y="644"/>
                  </a:lnTo>
                  <a:lnTo>
                    <a:pt x="598" y="634"/>
                  </a:lnTo>
                  <a:lnTo>
                    <a:pt x="606" y="619"/>
                  </a:lnTo>
                  <a:lnTo>
                    <a:pt x="610" y="607"/>
                  </a:lnTo>
                  <a:lnTo>
                    <a:pt x="614" y="590"/>
                  </a:lnTo>
                  <a:lnTo>
                    <a:pt x="614" y="575"/>
                  </a:lnTo>
                  <a:lnTo>
                    <a:pt x="610" y="561"/>
                  </a:lnTo>
                  <a:lnTo>
                    <a:pt x="604" y="546"/>
                  </a:lnTo>
                  <a:lnTo>
                    <a:pt x="596" y="532"/>
                  </a:lnTo>
                  <a:lnTo>
                    <a:pt x="596" y="532"/>
                  </a:lnTo>
                  <a:close/>
                  <a:moveTo>
                    <a:pt x="452" y="275"/>
                  </a:moveTo>
                  <a:lnTo>
                    <a:pt x="452" y="275"/>
                  </a:lnTo>
                  <a:lnTo>
                    <a:pt x="448" y="294"/>
                  </a:lnTo>
                  <a:lnTo>
                    <a:pt x="444" y="313"/>
                  </a:lnTo>
                  <a:lnTo>
                    <a:pt x="437" y="332"/>
                  </a:lnTo>
                  <a:lnTo>
                    <a:pt x="429" y="348"/>
                  </a:lnTo>
                  <a:lnTo>
                    <a:pt x="421" y="365"/>
                  </a:lnTo>
                  <a:lnTo>
                    <a:pt x="408" y="380"/>
                  </a:lnTo>
                  <a:lnTo>
                    <a:pt x="396" y="392"/>
                  </a:lnTo>
                  <a:lnTo>
                    <a:pt x="383" y="407"/>
                  </a:lnTo>
                  <a:lnTo>
                    <a:pt x="369" y="417"/>
                  </a:lnTo>
                  <a:lnTo>
                    <a:pt x="352" y="428"/>
                  </a:lnTo>
                  <a:lnTo>
                    <a:pt x="335" y="436"/>
                  </a:lnTo>
                  <a:lnTo>
                    <a:pt x="319" y="442"/>
                  </a:lnTo>
                  <a:lnTo>
                    <a:pt x="300" y="446"/>
                  </a:lnTo>
                  <a:lnTo>
                    <a:pt x="281" y="450"/>
                  </a:lnTo>
                  <a:lnTo>
                    <a:pt x="262" y="450"/>
                  </a:lnTo>
                  <a:lnTo>
                    <a:pt x="241" y="450"/>
                  </a:lnTo>
                  <a:lnTo>
                    <a:pt x="241" y="450"/>
                  </a:lnTo>
                  <a:lnTo>
                    <a:pt x="223" y="448"/>
                  </a:lnTo>
                  <a:lnTo>
                    <a:pt x="204" y="442"/>
                  </a:lnTo>
                  <a:lnTo>
                    <a:pt x="185" y="436"/>
                  </a:lnTo>
                  <a:lnTo>
                    <a:pt x="169" y="428"/>
                  </a:lnTo>
                  <a:lnTo>
                    <a:pt x="152" y="419"/>
                  </a:lnTo>
                  <a:lnTo>
                    <a:pt x="137" y="409"/>
                  </a:lnTo>
                  <a:lnTo>
                    <a:pt x="125" y="396"/>
                  </a:lnTo>
                  <a:lnTo>
                    <a:pt x="112" y="382"/>
                  </a:lnTo>
                  <a:lnTo>
                    <a:pt x="100" y="367"/>
                  </a:lnTo>
                  <a:lnTo>
                    <a:pt x="91" y="350"/>
                  </a:lnTo>
                  <a:lnTo>
                    <a:pt x="83" y="334"/>
                  </a:lnTo>
                  <a:lnTo>
                    <a:pt x="75" y="317"/>
                  </a:lnTo>
                  <a:lnTo>
                    <a:pt x="71" y="298"/>
                  </a:lnTo>
                  <a:lnTo>
                    <a:pt x="69" y="280"/>
                  </a:lnTo>
                  <a:lnTo>
                    <a:pt x="66" y="261"/>
                  </a:lnTo>
                  <a:lnTo>
                    <a:pt x="66" y="242"/>
                  </a:lnTo>
                  <a:lnTo>
                    <a:pt x="66" y="242"/>
                  </a:lnTo>
                  <a:lnTo>
                    <a:pt x="71" y="221"/>
                  </a:lnTo>
                  <a:lnTo>
                    <a:pt x="75" y="203"/>
                  </a:lnTo>
                  <a:lnTo>
                    <a:pt x="81" y="186"/>
                  </a:lnTo>
                  <a:lnTo>
                    <a:pt x="89" y="167"/>
                  </a:lnTo>
                  <a:lnTo>
                    <a:pt x="98" y="153"/>
                  </a:lnTo>
                  <a:lnTo>
                    <a:pt x="110" y="136"/>
                  </a:lnTo>
                  <a:lnTo>
                    <a:pt x="121" y="123"/>
                  </a:lnTo>
                  <a:lnTo>
                    <a:pt x="135" y="111"/>
                  </a:lnTo>
                  <a:lnTo>
                    <a:pt x="150" y="98"/>
                  </a:lnTo>
                  <a:lnTo>
                    <a:pt x="166" y="90"/>
                  </a:lnTo>
                  <a:lnTo>
                    <a:pt x="183" y="82"/>
                  </a:lnTo>
                  <a:lnTo>
                    <a:pt x="200" y="75"/>
                  </a:lnTo>
                  <a:lnTo>
                    <a:pt x="219" y="69"/>
                  </a:lnTo>
                  <a:lnTo>
                    <a:pt x="237" y="67"/>
                  </a:lnTo>
                  <a:lnTo>
                    <a:pt x="256" y="65"/>
                  </a:lnTo>
                  <a:lnTo>
                    <a:pt x="277" y="65"/>
                  </a:lnTo>
                  <a:lnTo>
                    <a:pt x="277" y="65"/>
                  </a:lnTo>
                  <a:lnTo>
                    <a:pt x="296" y="69"/>
                  </a:lnTo>
                  <a:lnTo>
                    <a:pt x="314" y="73"/>
                  </a:lnTo>
                  <a:lnTo>
                    <a:pt x="333" y="80"/>
                  </a:lnTo>
                  <a:lnTo>
                    <a:pt x="350" y="88"/>
                  </a:lnTo>
                  <a:lnTo>
                    <a:pt x="366" y="96"/>
                  </a:lnTo>
                  <a:lnTo>
                    <a:pt x="381" y="109"/>
                  </a:lnTo>
                  <a:lnTo>
                    <a:pt x="394" y="121"/>
                  </a:lnTo>
                  <a:lnTo>
                    <a:pt x="406" y="134"/>
                  </a:lnTo>
                  <a:lnTo>
                    <a:pt x="419" y="148"/>
                  </a:lnTo>
                  <a:lnTo>
                    <a:pt x="427" y="165"/>
                  </a:lnTo>
                  <a:lnTo>
                    <a:pt x="435" y="182"/>
                  </a:lnTo>
                  <a:lnTo>
                    <a:pt x="444" y="198"/>
                  </a:lnTo>
                  <a:lnTo>
                    <a:pt x="448" y="217"/>
                  </a:lnTo>
                  <a:lnTo>
                    <a:pt x="450" y="236"/>
                  </a:lnTo>
                  <a:lnTo>
                    <a:pt x="452" y="255"/>
                  </a:lnTo>
                  <a:lnTo>
                    <a:pt x="452" y="275"/>
                  </a:lnTo>
                  <a:lnTo>
                    <a:pt x="452" y="275"/>
                  </a:lnTo>
                  <a:close/>
                  <a:moveTo>
                    <a:pt x="273" y="100"/>
                  </a:moveTo>
                  <a:lnTo>
                    <a:pt x="273" y="100"/>
                  </a:lnTo>
                  <a:lnTo>
                    <a:pt x="260" y="98"/>
                  </a:lnTo>
                  <a:lnTo>
                    <a:pt x="260" y="98"/>
                  </a:lnTo>
                  <a:lnTo>
                    <a:pt x="233" y="100"/>
                  </a:lnTo>
                  <a:lnTo>
                    <a:pt x="210" y="107"/>
                  </a:lnTo>
                  <a:lnTo>
                    <a:pt x="187" y="117"/>
                  </a:lnTo>
                  <a:lnTo>
                    <a:pt x="166" y="132"/>
                  </a:lnTo>
                  <a:lnTo>
                    <a:pt x="166" y="132"/>
                  </a:lnTo>
                  <a:lnTo>
                    <a:pt x="162" y="136"/>
                  </a:lnTo>
                  <a:lnTo>
                    <a:pt x="160" y="142"/>
                  </a:lnTo>
                  <a:lnTo>
                    <a:pt x="160" y="148"/>
                  </a:lnTo>
                  <a:lnTo>
                    <a:pt x="162" y="153"/>
                  </a:lnTo>
                  <a:lnTo>
                    <a:pt x="162" y="153"/>
                  </a:lnTo>
                  <a:lnTo>
                    <a:pt x="169" y="157"/>
                  </a:lnTo>
                  <a:lnTo>
                    <a:pt x="173" y="159"/>
                  </a:lnTo>
                  <a:lnTo>
                    <a:pt x="179" y="159"/>
                  </a:lnTo>
                  <a:lnTo>
                    <a:pt x="185" y="155"/>
                  </a:lnTo>
                  <a:lnTo>
                    <a:pt x="185" y="155"/>
                  </a:lnTo>
                  <a:lnTo>
                    <a:pt x="202" y="144"/>
                  </a:lnTo>
                  <a:lnTo>
                    <a:pt x="219" y="136"/>
                  </a:lnTo>
                  <a:lnTo>
                    <a:pt x="239" y="132"/>
                  </a:lnTo>
                  <a:lnTo>
                    <a:pt x="260" y="130"/>
                  </a:lnTo>
                  <a:lnTo>
                    <a:pt x="260" y="130"/>
                  </a:lnTo>
                  <a:lnTo>
                    <a:pt x="271" y="130"/>
                  </a:lnTo>
                  <a:lnTo>
                    <a:pt x="271" y="130"/>
                  </a:lnTo>
                  <a:lnTo>
                    <a:pt x="294" y="136"/>
                  </a:lnTo>
                  <a:lnTo>
                    <a:pt x="316" y="144"/>
                  </a:lnTo>
                  <a:lnTo>
                    <a:pt x="335" y="157"/>
                  </a:lnTo>
                  <a:lnTo>
                    <a:pt x="352" y="171"/>
                  </a:lnTo>
                  <a:lnTo>
                    <a:pt x="352" y="171"/>
                  </a:lnTo>
                  <a:lnTo>
                    <a:pt x="358" y="175"/>
                  </a:lnTo>
                  <a:lnTo>
                    <a:pt x="364" y="178"/>
                  </a:lnTo>
                  <a:lnTo>
                    <a:pt x="371" y="175"/>
                  </a:lnTo>
                  <a:lnTo>
                    <a:pt x="375" y="173"/>
                  </a:lnTo>
                  <a:lnTo>
                    <a:pt x="375" y="173"/>
                  </a:lnTo>
                  <a:lnTo>
                    <a:pt x="377" y="169"/>
                  </a:lnTo>
                  <a:lnTo>
                    <a:pt x="379" y="163"/>
                  </a:lnTo>
                  <a:lnTo>
                    <a:pt x="379" y="157"/>
                  </a:lnTo>
                  <a:lnTo>
                    <a:pt x="375" y="153"/>
                  </a:lnTo>
                  <a:lnTo>
                    <a:pt x="375" y="153"/>
                  </a:lnTo>
                  <a:lnTo>
                    <a:pt x="366" y="142"/>
                  </a:lnTo>
                  <a:lnTo>
                    <a:pt x="354" y="132"/>
                  </a:lnTo>
                  <a:lnTo>
                    <a:pt x="344" y="123"/>
                  </a:lnTo>
                  <a:lnTo>
                    <a:pt x="331" y="117"/>
                  </a:lnTo>
                  <a:lnTo>
                    <a:pt x="316" y="111"/>
                  </a:lnTo>
                  <a:lnTo>
                    <a:pt x="304" y="105"/>
                  </a:lnTo>
                  <a:lnTo>
                    <a:pt x="289" y="102"/>
                  </a:lnTo>
                  <a:lnTo>
                    <a:pt x="273" y="100"/>
                  </a:lnTo>
                  <a:lnTo>
                    <a:pt x="273"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一、实现共产主义是历史发展的必然</a:t>
            </a:r>
          </a:p>
        </p:txBody>
      </p:sp>
      <p:sp>
        <p:nvSpPr>
          <p:cNvPr id="13" name="文本框 12"/>
          <p:cNvSpPr txBox="1"/>
          <p:nvPr/>
        </p:nvSpPr>
        <p:spPr>
          <a:xfrm>
            <a:off x="1301020" y="3429000"/>
            <a:ext cx="4090351" cy="2797048"/>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r>
              <a:rPr lang="zh-CN" altLang="en-US" dirty="0">
                <a:sym typeface="+mn-ea"/>
              </a:rPr>
              <a:t>社会主义运动的实践，特别是社会主义国家的兴起和不断发展，已经并正在用事实证明共产主义理想实现的必然性。</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103" y="2695658"/>
            <a:ext cx="5156502" cy="3311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矩形: 圆角 5"/>
          <p:cNvSpPr/>
          <p:nvPr/>
        </p:nvSpPr>
        <p:spPr>
          <a:xfrm>
            <a:off x="2239037" y="1328690"/>
            <a:ext cx="771392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（一）共产主义理想的实现是历史发展的必然</a:t>
            </a:r>
          </a:p>
        </p:txBody>
      </p:sp>
      <p:grpSp>
        <p:nvGrpSpPr>
          <p:cNvPr id="9" name="组合 35">
            <a:extLst>
              <a:ext uri="{FF2B5EF4-FFF2-40B4-BE49-F238E27FC236}">
                <a16:creationId xmlns:a16="http://schemas.microsoft.com/office/drawing/2014/main" xmlns="" id="{2E4417C4-EB35-4DD9-AB2F-B18F63CA0379}"/>
              </a:ext>
            </a:extLst>
          </p:cNvPr>
          <p:cNvGrpSpPr/>
          <p:nvPr/>
        </p:nvGrpSpPr>
        <p:grpSpPr>
          <a:xfrm>
            <a:off x="2986636" y="2695658"/>
            <a:ext cx="719118" cy="510201"/>
            <a:chOff x="328613" y="4324350"/>
            <a:chExt cx="1841500" cy="1306513"/>
          </a:xfrm>
          <a:solidFill>
            <a:srgbClr val="B26A37"/>
          </a:solidFill>
        </p:grpSpPr>
        <p:sp>
          <p:nvSpPr>
            <p:cNvPr id="10" name="Freeform 21">
              <a:extLst>
                <a:ext uri="{FF2B5EF4-FFF2-40B4-BE49-F238E27FC236}">
                  <a16:creationId xmlns:a16="http://schemas.microsoft.com/office/drawing/2014/main" xmlns="" id="{66A8856E-4C01-4682-A5EB-A79160ED79A3}"/>
                </a:ext>
              </a:extLst>
            </p:cNvPr>
            <p:cNvSpPr/>
            <p:nvPr/>
          </p:nvSpPr>
          <p:spPr bwMode="auto">
            <a:xfrm>
              <a:off x="328613" y="5019675"/>
              <a:ext cx="1385887" cy="611188"/>
            </a:xfrm>
            <a:custGeom>
              <a:avLst/>
              <a:gdLst>
                <a:gd name="T0" fmla="*/ 804 w 873"/>
                <a:gd name="T1" fmla="*/ 281 h 385"/>
                <a:gd name="T2" fmla="*/ 804 w 873"/>
                <a:gd name="T3" fmla="*/ 281 h 385"/>
                <a:gd name="T4" fmla="*/ 779 w 873"/>
                <a:gd name="T5" fmla="*/ 279 h 385"/>
                <a:gd name="T6" fmla="*/ 779 w 873"/>
                <a:gd name="T7" fmla="*/ 279 h 385"/>
                <a:gd name="T8" fmla="*/ 750 w 873"/>
                <a:gd name="T9" fmla="*/ 277 h 385"/>
                <a:gd name="T10" fmla="*/ 721 w 873"/>
                <a:gd name="T11" fmla="*/ 268 h 385"/>
                <a:gd name="T12" fmla="*/ 694 w 873"/>
                <a:gd name="T13" fmla="*/ 260 h 385"/>
                <a:gd name="T14" fmla="*/ 667 w 873"/>
                <a:gd name="T15" fmla="*/ 247 h 385"/>
                <a:gd name="T16" fmla="*/ 642 w 873"/>
                <a:gd name="T17" fmla="*/ 233 h 385"/>
                <a:gd name="T18" fmla="*/ 617 w 873"/>
                <a:gd name="T19" fmla="*/ 214 h 385"/>
                <a:gd name="T20" fmla="*/ 596 w 873"/>
                <a:gd name="T21" fmla="*/ 195 h 385"/>
                <a:gd name="T22" fmla="*/ 575 w 873"/>
                <a:gd name="T23" fmla="*/ 172 h 385"/>
                <a:gd name="T24" fmla="*/ 575 w 873"/>
                <a:gd name="T25" fmla="*/ 172 h 385"/>
                <a:gd name="T26" fmla="*/ 554 w 873"/>
                <a:gd name="T27" fmla="*/ 147 h 385"/>
                <a:gd name="T28" fmla="*/ 537 w 873"/>
                <a:gd name="T29" fmla="*/ 118 h 385"/>
                <a:gd name="T30" fmla="*/ 525 w 873"/>
                <a:gd name="T31" fmla="*/ 89 h 385"/>
                <a:gd name="T32" fmla="*/ 515 w 873"/>
                <a:gd name="T33" fmla="*/ 58 h 385"/>
                <a:gd name="T34" fmla="*/ 435 w 873"/>
                <a:gd name="T35" fmla="*/ 147 h 385"/>
                <a:gd name="T36" fmla="*/ 308 w 873"/>
                <a:gd name="T37" fmla="*/ 0 h 385"/>
                <a:gd name="T38" fmla="*/ 308 w 873"/>
                <a:gd name="T39" fmla="*/ 0 h 385"/>
                <a:gd name="T40" fmla="*/ 279 w 873"/>
                <a:gd name="T41" fmla="*/ 12 h 385"/>
                <a:gd name="T42" fmla="*/ 250 w 873"/>
                <a:gd name="T43" fmla="*/ 25 h 385"/>
                <a:gd name="T44" fmla="*/ 223 w 873"/>
                <a:gd name="T45" fmla="*/ 39 h 385"/>
                <a:gd name="T46" fmla="*/ 198 w 873"/>
                <a:gd name="T47" fmla="*/ 58 h 385"/>
                <a:gd name="T48" fmla="*/ 173 w 873"/>
                <a:gd name="T49" fmla="*/ 77 h 385"/>
                <a:gd name="T50" fmla="*/ 150 w 873"/>
                <a:gd name="T51" fmla="*/ 97 h 385"/>
                <a:gd name="T52" fmla="*/ 127 w 873"/>
                <a:gd name="T53" fmla="*/ 120 h 385"/>
                <a:gd name="T54" fmla="*/ 106 w 873"/>
                <a:gd name="T55" fmla="*/ 143 h 385"/>
                <a:gd name="T56" fmla="*/ 87 w 873"/>
                <a:gd name="T57" fmla="*/ 170 h 385"/>
                <a:gd name="T58" fmla="*/ 69 w 873"/>
                <a:gd name="T59" fmla="*/ 197 h 385"/>
                <a:gd name="T60" fmla="*/ 52 w 873"/>
                <a:gd name="T61" fmla="*/ 225 h 385"/>
                <a:gd name="T62" fmla="*/ 40 w 873"/>
                <a:gd name="T63" fmla="*/ 256 h 385"/>
                <a:gd name="T64" fmla="*/ 27 w 873"/>
                <a:gd name="T65" fmla="*/ 285 h 385"/>
                <a:gd name="T66" fmla="*/ 15 w 873"/>
                <a:gd name="T67" fmla="*/ 318 h 385"/>
                <a:gd name="T68" fmla="*/ 6 w 873"/>
                <a:gd name="T69" fmla="*/ 352 h 385"/>
                <a:gd name="T70" fmla="*/ 0 w 873"/>
                <a:gd name="T71" fmla="*/ 385 h 385"/>
                <a:gd name="T72" fmla="*/ 873 w 873"/>
                <a:gd name="T73" fmla="*/ 385 h 385"/>
                <a:gd name="T74" fmla="*/ 873 w 873"/>
                <a:gd name="T75" fmla="*/ 385 h 385"/>
                <a:gd name="T76" fmla="*/ 867 w 873"/>
                <a:gd name="T77" fmla="*/ 358 h 385"/>
                <a:gd name="T78" fmla="*/ 860 w 873"/>
                <a:gd name="T79" fmla="*/ 331 h 385"/>
                <a:gd name="T80" fmla="*/ 852 w 873"/>
                <a:gd name="T81" fmla="*/ 304 h 385"/>
                <a:gd name="T82" fmla="*/ 844 w 873"/>
                <a:gd name="T83" fmla="*/ 279 h 385"/>
                <a:gd name="T84" fmla="*/ 844 w 873"/>
                <a:gd name="T85" fmla="*/ 279 h 385"/>
                <a:gd name="T86" fmla="*/ 823 w 873"/>
                <a:gd name="T87" fmla="*/ 281 h 385"/>
                <a:gd name="T88" fmla="*/ 804 w 873"/>
                <a:gd name="T89" fmla="*/ 281 h 385"/>
                <a:gd name="T90" fmla="*/ 804 w 873"/>
                <a:gd name="T91" fmla="*/ 28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3" h="385">
                  <a:moveTo>
                    <a:pt x="804" y="281"/>
                  </a:moveTo>
                  <a:lnTo>
                    <a:pt x="804" y="281"/>
                  </a:lnTo>
                  <a:lnTo>
                    <a:pt x="779" y="279"/>
                  </a:lnTo>
                  <a:lnTo>
                    <a:pt x="779" y="279"/>
                  </a:lnTo>
                  <a:lnTo>
                    <a:pt x="750" y="277"/>
                  </a:lnTo>
                  <a:lnTo>
                    <a:pt x="721" y="268"/>
                  </a:lnTo>
                  <a:lnTo>
                    <a:pt x="694" y="260"/>
                  </a:lnTo>
                  <a:lnTo>
                    <a:pt x="667" y="247"/>
                  </a:lnTo>
                  <a:lnTo>
                    <a:pt x="642" y="233"/>
                  </a:lnTo>
                  <a:lnTo>
                    <a:pt x="617" y="214"/>
                  </a:lnTo>
                  <a:lnTo>
                    <a:pt x="596" y="195"/>
                  </a:lnTo>
                  <a:lnTo>
                    <a:pt x="575" y="172"/>
                  </a:lnTo>
                  <a:lnTo>
                    <a:pt x="575" y="172"/>
                  </a:lnTo>
                  <a:lnTo>
                    <a:pt x="554" y="147"/>
                  </a:lnTo>
                  <a:lnTo>
                    <a:pt x="537" y="118"/>
                  </a:lnTo>
                  <a:lnTo>
                    <a:pt x="525" y="89"/>
                  </a:lnTo>
                  <a:lnTo>
                    <a:pt x="515" y="58"/>
                  </a:lnTo>
                  <a:lnTo>
                    <a:pt x="435" y="147"/>
                  </a:lnTo>
                  <a:lnTo>
                    <a:pt x="308" y="0"/>
                  </a:lnTo>
                  <a:lnTo>
                    <a:pt x="308" y="0"/>
                  </a:lnTo>
                  <a:lnTo>
                    <a:pt x="279" y="12"/>
                  </a:lnTo>
                  <a:lnTo>
                    <a:pt x="250" y="25"/>
                  </a:lnTo>
                  <a:lnTo>
                    <a:pt x="223" y="39"/>
                  </a:lnTo>
                  <a:lnTo>
                    <a:pt x="198" y="58"/>
                  </a:lnTo>
                  <a:lnTo>
                    <a:pt x="173" y="77"/>
                  </a:lnTo>
                  <a:lnTo>
                    <a:pt x="150" y="97"/>
                  </a:lnTo>
                  <a:lnTo>
                    <a:pt x="127" y="120"/>
                  </a:lnTo>
                  <a:lnTo>
                    <a:pt x="106" y="143"/>
                  </a:lnTo>
                  <a:lnTo>
                    <a:pt x="87" y="170"/>
                  </a:lnTo>
                  <a:lnTo>
                    <a:pt x="69" y="197"/>
                  </a:lnTo>
                  <a:lnTo>
                    <a:pt x="52" y="225"/>
                  </a:lnTo>
                  <a:lnTo>
                    <a:pt x="40" y="256"/>
                  </a:lnTo>
                  <a:lnTo>
                    <a:pt x="27" y="285"/>
                  </a:lnTo>
                  <a:lnTo>
                    <a:pt x="15" y="318"/>
                  </a:lnTo>
                  <a:lnTo>
                    <a:pt x="6" y="352"/>
                  </a:lnTo>
                  <a:lnTo>
                    <a:pt x="0" y="385"/>
                  </a:lnTo>
                  <a:lnTo>
                    <a:pt x="873" y="385"/>
                  </a:lnTo>
                  <a:lnTo>
                    <a:pt x="873" y="385"/>
                  </a:lnTo>
                  <a:lnTo>
                    <a:pt x="867" y="358"/>
                  </a:lnTo>
                  <a:lnTo>
                    <a:pt x="860" y="331"/>
                  </a:lnTo>
                  <a:lnTo>
                    <a:pt x="852" y="304"/>
                  </a:lnTo>
                  <a:lnTo>
                    <a:pt x="844" y="279"/>
                  </a:lnTo>
                  <a:lnTo>
                    <a:pt x="844" y="279"/>
                  </a:lnTo>
                  <a:lnTo>
                    <a:pt x="823" y="281"/>
                  </a:lnTo>
                  <a:lnTo>
                    <a:pt x="804" y="281"/>
                  </a:lnTo>
                  <a:lnTo>
                    <a:pt x="804"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11" name="Freeform 22">
              <a:extLst>
                <a:ext uri="{FF2B5EF4-FFF2-40B4-BE49-F238E27FC236}">
                  <a16:creationId xmlns:a16="http://schemas.microsoft.com/office/drawing/2014/main" xmlns="" id="{05B49350-F819-4166-BA56-095C32CD228B}"/>
                </a:ext>
              </a:extLst>
            </p:cNvPr>
            <p:cNvSpPr/>
            <p:nvPr/>
          </p:nvSpPr>
          <p:spPr bwMode="auto">
            <a:xfrm>
              <a:off x="682625" y="4324350"/>
              <a:ext cx="668337" cy="677863"/>
            </a:xfrm>
            <a:custGeom>
              <a:avLst/>
              <a:gdLst>
                <a:gd name="T0" fmla="*/ 283 w 421"/>
                <a:gd name="T1" fmla="*/ 392 h 427"/>
                <a:gd name="T2" fmla="*/ 298 w 421"/>
                <a:gd name="T3" fmla="*/ 323 h 427"/>
                <a:gd name="T4" fmla="*/ 327 w 421"/>
                <a:gd name="T5" fmla="*/ 260 h 427"/>
                <a:gd name="T6" fmla="*/ 369 w 421"/>
                <a:gd name="T7" fmla="*/ 208 h 427"/>
                <a:gd name="T8" fmla="*/ 421 w 421"/>
                <a:gd name="T9" fmla="*/ 165 h 427"/>
                <a:gd name="T10" fmla="*/ 417 w 421"/>
                <a:gd name="T11" fmla="*/ 148 h 427"/>
                <a:gd name="T12" fmla="*/ 402 w 421"/>
                <a:gd name="T13" fmla="*/ 115 h 427"/>
                <a:gd name="T14" fmla="*/ 383 w 421"/>
                <a:gd name="T15" fmla="*/ 85 h 427"/>
                <a:gd name="T16" fmla="*/ 360 w 421"/>
                <a:gd name="T17" fmla="*/ 58 h 427"/>
                <a:gd name="T18" fmla="*/ 333 w 421"/>
                <a:gd name="T19" fmla="*/ 37 h 427"/>
                <a:gd name="T20" fmla="*/ 302 w 421"/>
                <a:gd name="T21" fmla="*/ 19 h 427"/>
                <a:gd name="T22" fmla="*/ 269 w 421"/>
                <a:gd name="T23" fmla="*/ 6 h 427"/>
                <a:gd name="T24" fmla="*/ 231 w 421"/>
                <a:gd name="T25" fmla="*/ 0 h 427"/>
                <a:gd name="T26" fmla="*/ 212 w 421"/>
                <a:gd name="T27" fmla="*/ 0 h 427"/>
                <a:gd name="T28" fmla="*/ 171 w 421"/>
                <a:gd name="T29" fmla="*/ 4 h 427"/>
                <a:gd name="T30" fmla="*/ 129 w 421"/>
                <a:gd name="T31" fmla="*/ 17 h 427"/>
                <a:gd name="T32" fmla="*/ 94 w 421"/>
                <a:gd name="T33" fmla="*/ 35 h 427"/>
                <a:gd name="T34" fmla="*/ 62 w 421"/>
                <a:gd name="T35" fmla="*/ 62 h 427"/>
                <a:gd name="T36" fmla="*/ 35 w 421"/>
                <a:gd name="T37" fmla="*/ 94 h 427"/>
                <a:gd name="T38" fmla="*/ 17 w 421"/>
                <a:gd name="T39" fmla="*/ 131 h 427"/>
                <a:gd name="T40" fmla="*/ 4 w 421"/>
                <a:gd name="T41" fmla="*/ 171 h 427"/>
                <a:gd name="T42" fmla="*/ 0 w 421"/>
                <a:gd name="T43" fmla="*/ 212 h 427"/>
                <a:gd name="T44" fmla="*/ 0 w 421"/>
                <a:gd name="T45" fmla="*/ 235 h 427"/>
                <a:gd name="T46" fmla="*/ 8 w 421"/>
                <a:gd name="T47" fmla="*/ 277 h 427"/>
                <a:gd name="T48" fmla="*/ 25 w 421"/>
                <a:gd name="T49" fmla="*/ 315 h 427"/>
                <a:gd name="T50" fmla="*/ 48 w 421"/>
                <a:gd name="T51" fmla="*/ 350 h 427"/>
                <a:gd name="T52" fmla="*/ 77 w 421"/>
                <a:gd name="T53" fmla="*/ 379 h 427"/>
                <a:gd name="T54" fmla="*/ 110 w 421"/>
                <a:gd name="T55" fmla="*/ 402 h 427"/>
                <a:gd name="T56" fmla="*/ 150 w 421"/>
                <a:gd name="T57" fmla="*/ 417 h 427"/>
                <a:gd name="T58" fmla="*/ 192 w 421"/>
                <a:gd name="T59" fmla="*/ 425 h 427"/>
                <a:gd name="T60" fmla="*/ 212 w 421"/>
                <a:gd name="T61" fmla="*/ 427 h 427"/>
                <a:gd name="T62" fmla="*/ 248 w 421"/>
                <a:gd name="T63" fmla="*/ 423 h 427"/>
                <a:gd name="T64" fmla="*/ 281 w 421"/>
                <a:gd name="T65" fmla="*/ 415 h 427"/>
                <a:gd name="T66" fmla="*/ 283 w 421"/>
                <a:gd name="T67" fmla="*/ 3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1" h="427">
                  <a:moveTo>
                    <a:pt x="283" y="392"/>
                  </a:moveTo>
                  <a:lnTo>
                    <a:pt x="283" y="392"/>
                  </a:lnTo>
                  <a:lnTo>
                    <a:pt x="287" y="356"/>
                  </a:lnTo>
                  <a:lnTo>
                    <a:pt x="298" y="323"/>
                  </a:lnTo>
                  <a:lnTo>
                    <a:pt x="310" y="292"/>
                  </a:lnTo>
                  <a:lnTo>
                    <a:pt x="327" y="260"/>
                  </a:lnTo>
                  <a:lnTo>
                    <a:pt x="346" y="233"/>
                  </a:lnTo>
                  <a:lnTo>
                    <a:pt x="369" y="208"/>
                  </a:lnTo>
                  <a:lnTo>
                    <a:pt x="394" y="185"/>
                  </a:lnTo>
                  <a:lnTo>
                    <a:pt x="421" y="165"/>
                  </a:lnTo>
                  <a:lnTo>
                    <a:pt x="421" y="165"/>
                  </a:lnTo>
                  <a:lnTo>
                    <a:pt x="417" y="148"/>
                  </a:lnTo>
                  <a:lnTo>
                    <a:pt x="410" y="131"/>
                  </a:lnTo>
                  <a:lnTo>
                    <a:pt x="402" y="115"/>
                  </a:lnTo>
                  <a:lnTo>
                    <a:pt x="394" y="100"/>
                  </a:lnTo>
                  <a:lnTo>
                    <a:pt x="383" y="85"/>
                  </a:lnTo>
                  <a:lnTo>
                    <a:pt x="373" y="71"/>
                  </a:lnTo>
                  <a:lnTo>
                    <a:pt x="360" y="58"/>
                  </a:lnTo>
                  <a:lnTo>
                    <a:pt x="348" y="48"/>
                  </a:lnTo>
                  <a:lnTo>
                    <a:pt x="333" y="37"/>
                  </a:lnTo>
                  <a:lnTo>
                    <a:pt x="319" y="27"/>
                  </a:lnTo>
                  <a:lnTo>
                    <a:pt x="302" y="19"/>
                  </a:lnTo>
                  <a:lnTo>
                    <a:pt x="285" y="12"/>
                  </a:lnTo>
                  <a:lnTo>
                    <a:pt x="269" y="6"/>
                  </a:lnTo>
                  <a:lnTo>
                    <a:pt x="250" y="2"/>
                  </a:lnTo>
                  <a:lnTo>
                    <a:pt x="231" y="0"/>
                  </a:lnTo>
                  <a:lnTo>
                    <a:pt x="212" y="0"/>
                  </a:lnTo>
                  <a:lnTo>
                    <a:pt x="212" y="0"/>
                  </a:lnTo>
                  <a:lnTo>
                    <a:pt x="192" y="0"/>
                  </a:lnTo>
                  <a:lnTo>
                    <a:pt x="171" y="4"/>
                  </a:lnTo>
                  <a:lnTo>
                    <a:pt x="150" y="10"/>
                  </a:lnTo>
                  <a:lnTo>
                    <a:pt x="129" y="17"/>
                  </a:lnTo>
                  <a:lnTo>
                    <a:pt x="110" y="25"/>
                  </a:lnTo>
                  <a:lnTo>
                    <a:pt x="94" y="35"/>
                  </a:lnTo>
                  <a:lnTo>
                    <a:pt x="77" y="48"/>
                  </a:lnTo>
                  <a:lnTo>
                    <a:pt x="62" y="62"/>
                  </a:lnTo>
                  <a:lnTo>
                    <a:pt x="48" y="77"/>
                  </a:lnTo>
                  <a:lnTo>
                    <a:pt x="35" y="94"/>
                  </a:lnTo>
                  <a:lnTo>
                    <a:pt x="25" y="112"/>
                  </a:lnTo>
                  <a:lnTo>
                    <a:pt x="17" y="131"/>
                  </a:lnTo>
                  <a:lnTo>
                    <a:pt x="8" y="150"/>
                  </a:lnTo>
                  <a:lnTo>
                    <a:pt x="4" y="171"/>
                  </a:lnTo>
                  <a:lnTo>
                    <a:pt x="0" y="192"/>
                  </a:lnTo>
                  <a:lnTo>
                    <a:pt x="0" y="212"/>
                  </a:lnTo>
                  <a:lnTo>
                    <a:pt x="0" y="212"/>
                  </a:lnTo>
                  <a:lnTo>
                    <a:pt x="0" y="235"/>
                  </a:lnTo>
                  <a:lnTo>
                    <a:pt x="4" y="256"/>
                  </a:lnTo>
                  <a:lnTo>
                    <a:pt x="8" y="277"/>
                  </a:lnTo>
                  <a:lnTo>
                    <a:pt x="17" y="296"/>
                  </a:lnTo>
                  <a:lnTo>
                    <a:pt x="25" y="315"/>
                  </a:lnTo>
                  <a:lnTo>
                    <a:pt x="35" y="333"/>
                  </a:lnTo>
                  <a:lnTo>
                    <a:pt x="48" y="350"/>
                  </a:lnTo>
                  <a:lnTo>
                    <a:pt x="62" y="365"/>
                  </a:lnTo>
                  <a:lnTo>
                    <a:pt x="77" y="379"/>
                  </a:lnTo>
                  <a:lnTo>
                    <a:pt x="94" y="390"/>
                  </a:lnTo>
                  <a:lnTo>
                    <a:pt x="110" y="402"/>
                  </a:lnTo>
                  <a:lnTo>
                    <a:pt x="129" y="410"/>
                  </a:lnTo>
                  <a:lnTo>
                    <a:pt x="150" y="417"/>
                  </a:lnTo>
                  <a:lnTo>
                    <a:pt x="171" y="423"/>
                  </a:lnTo>
                  <a:lnTo>
                    <a:pt x="192" y="425"/>
                  </a:lnTo>
                  <a:lnTo>
                    <a:pt x="212" y="427"/>
                  </a:lnTo>
                  <a:lnTo>
                    <a:pt x="212" y="427"/>
                  </a:lnTo>
                  <a:lnTo>
                    <a:pt x="231" y="427"/>
                  </a:lnTo>
                  <a:lnTo>
                    <a:pt x="248" y="423"/>
                  </a:lnTo>
                  <a:lnTo>
                    <a:pt x="264" y="421"/>
                  </a:lnTo>
                  <a:lnTo>
                    <a:pt x="281" y="415"/>
                  </a:lnTo>
                  <a:lnTo>
                    <a:pt x="281" y="415"/>
                  </a:lnTo>
                  <a:lnTo>
                    <a:pt x="283" y="392"/>
                  </a:lnTo>
                  <a:lnTo>
                    <a:pt x="283" y="3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12" name="Freeform 23">
              <a:extLst>
                <a:ext uri="{FF2B5EF4-FFF2-40B4-BE49-F238E27FC236}">
                  <a16:creationId xmlns:a16="http://schemas.microsoft.com/office/drawing/2014/main" xmlns="" id="{09B71CAE-9298-4B55-B371-01412CF0D704}"/>
                </a:ext>
              </a:extLst>
            </p:cNvPr>
            <p:cNvSpPr>
              <a:spLocks noEditPoints="1"/>
            </p:cNvSpPr>
            <p:nvPr/>
          </p:nvSpPr>
          <p:spPr bwMode="auto">
            <a:xfrm>
              <a:off x="1195388" y="4578350"/>
              <a:ext cx="974725" cy="1052513"/>
            </a:xfrm>
            <a:custGeom>
              <a:avLst/>
              <a:gdLst>
                <a:gd name="T0" fmla="*/ 491 w 614"/>
                <a:gd name="T1" fmla="*/ 371 h 663"/>
                <a:gd name="T2" fmla="*/ 516 w 614"/>
                <a:gd name="T3" fmla="*/ 282 h 663"/>
                <a:gd name="T4" fmla="*/ 506 w 614"/>
                <a:gd name="T5" fmla="*/ 180 h 663"/>
                <a:gd name="T6" fmla="*/ 456 w 614"/>
                <a:gd name="T7" fmla="*/ 92 h 663"/>
                <a:gd name="T8" fmla="*/ 400 w 614"/>
                <a:gd name="T9" fmla="*/ 42 h 663"/>
                <a:gd name="T10" fmla="*/ 306 w 614"/>
                <a:gd name="T11" fmla="*/ 5 h 663"/>
                <a:gd name="T12" fmla="*/ 229 w 614"/>
                <a:gd name="T13" fmla="*/ 2 h 663"/>
                <a:gd name="T14" fmla="*/ 133 w 614"/>
                <a:gd name="T15" fmla="*/ 32 h 663"/>
                <a:gd name="T16" fmla="*/ 58 w 614"/>
                <a:gd name="T17" fmla="*/ 96 h 663"/>
                <a:gd name="T18" fmla="*/ 12 w 614"/>
                <a:gd name="T19" fmla="*/ 184 h 663"/>
                <a:gd name="T20" fmla="*/ 0 w 614"/>
                <a:gd name="T21" fmla="*/ 261 h 663"/>
                <a:gd name="T22" fmla="*/ 21 w 614"/>
                <a:gd name="T23" fmla="*/ 359 h 663"/>
                <a:gd name="T24" fmla="*/ 60 w 614"/>
                <a:gd name="T25" fmla="*/ 423 h 663"/>
                <a:gd name="T26" fmla="*/ 139 w 614"/>
                <a:gd name="T27" fmla="*/ 488 h 663"/>
                <a:gd name="T28" fmla="*/ 237 w 614"/>
                <a:gd name="T29" fmla="*/ 515 h 663"/>
                <a:gd name="T30" fmla="*/ 325 w 614"/>
                <a:gd name="T31" fmla="*/ 509 h 663"/>
                <a:gd name="T32" fmla="*/ 483 w 614"/>
                <a:gd name="T33" fmla="*/ 646 h 663"/>
                <a:gd name="T34" fmla="*/ 527 w 614"/>
                <a:gd name="T35" fmla="*/ 663 h 663"/>
                <a:gd name="T36" fmla="*/ 585 w 614"/>
                <a:gd name="T37" fmla="*/ 644 h 663"/>
                <a:gd name="T38" fmla="*/ 610 w 614"/>
                <a:gd name="T39" fmla="*/ 607 h 663"/>
                <a:gd name="T40" fmla="*/ 604 w 614"/>
                <a:gd name="T41" fmla="*/ 546 h 663"/>
                <a:gd name="T42" fmla="*/ 452 w 614"/>
                <a:gd name="T43" fmla="*/ 275 h 663"/>
                <a:gd name="T44" fmla="*/ 429 w 614"/>
                <a:gd name="T45" fmla="*/ 348 h 663"/>
                <a:gd name="T46" fmla="*/ 383 w 614"/>
                <a:gd name="T47" fmla="*/ 407 h 663"/>
                <a:gd name="T48" fmla="*/ 319 w 614"/>
                <a:gd name="T49" fmla="*/ 442 h 663"/>
                <a:gd name="T50" fmla="*/ 241 w 614"/>
                <a:gd name="T51" fmla="*/ 450 h 663"/>
                <a:gd name="T52" fmla="*/ 185 w 614"/>
                <a:gd name="T53" fmla="*/ 436 h 663"/>
                <a:gd name="T54" fmla="*/ 125 w 614"/>
                <a:gd name="T55" fmla="*/ 396 h 663"/>
                <a:gd name="T56" fmla="*/ 83 w 614"/>
                <a:gd name="T57" fmla="*/ 334 h 663"/>
                <a:gd name="T58" fmla="*/ 66 w 614"/>
                <a:gd name="T59" fmla="*/ 261 h 663"/>
                <a:gd name="T60" fmla="*/ 75 w 614"/>
                <a:gd name="T61" fmla="*/ 203 h 663"/>
                <a:gd name="T62" fmla="*/ 110 w 614"/>
                <a:gd name="T63" fmla="*/ 136 h 663"/>
                <a:gd name="T64" fmla="*/ 166 w 614"/>
                <a:gd name="T65" fmla="*/ 90 h 663"/>
                <a:gd name="T66" fmla="*/ 237 w 614"/>
                <a:gd name="T67" fmla="*/ 67 h 663"/>
                <a:gd name="T68" fmla="*/ 296 w 614"/>
                <a:gd name="T69" fmla="*/ 69 h 663"/>
                <a:gd name="T70" fmla="*/ 366 w 614"/>
                <a:gd name="T71" fmla="*/ 96 h 663"/>
                <a:gd name="T72" fmla="*/ 419 w 614"/>
                <a:gd name="T73" fmla="*/ 148 h 663"/>
                <a:gd name="T74" fmla="*/ 448 w 614"/>
                <a:gd name="T75" fmla="*/ 217 h 663"/>
                <a:gd name="T76" fmla="*/ 452 w 614"/>
                <a:gd name="T77" fmla="*/ 275 h 663"/>
                <a:gd name="T78" fmla="*/ 260 w 614"/>
                <a:gd name="T79" fmla="*/ 98 h 663"/>
                <a:gd name="T80" fmla="*/ 166 w 614"/>
                <a:gd name="T81" fmla="*/ 132 h 663"/>
                <a:gd name="T82" fmla="*/ 160 w 614"/>
                <a:gd name="T83" fmla="*/ 148 h 663"/>
                <a:gd name="T84" fmla="*/ 173 w 614"/>
                <a:gd name="T85" fmla="*/ 159 h 663"/>
                <a:gd name="T86" fmla="*/ 202 w 614"/>
                <a:gd name="T87" fmla="*/ 144 h 663"/>
                <a:gd name="T88" fmla="*/ 260 w 614"/>
                <a:gd name="T89" fmla="*/ 130 h 663"/>
                <a:gd name="T90" fmla="*/ 316 w 614"/>
                <a:gd name="T91" fmla="*/ 144 h 663"/>
                <a:gd name="T92" fmla="*/ 358 w 614"/>
                <a:gd name="T93" fmla="*/ 175 h 663"/>
                <a:gd name="T94" fmla="*/ 375 w 614"/>
                <a:gd name="T95" fmla="*/ 173 h 663"/>
                <a:gd name="T96" fmla="*/ 375 w 614"/>
                <a:gd name="T97" fmla="*/ 153 h 663"/>
                <a:gd name="T98" fmla="*/ 344 w 614"/>
                <a:gd name="T99" fmla="*/ 123 h 663"/>
                <a:gd name="T100" fmla="*/ 289 w 614"/>
                <a:gd name="T101" fmla="*/ 10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4" h="663">
                  <a:moveTo>
                    <a:pt x="596" y="532"/>
                  </a:moveTo>
                  <a:lnTo>
                    <a:pt x="477" y="398"/>
                  </a:lnTo>
                  <a:lnTo>
                    <a:pt x="477" y="398"/>
                  </a:lnTo>
                  <a:lnTo>
                    <a:pt x="491" y="371"/>
                  </a:lnTo>
                  <a:lnTo>
                    <a:pt x="504" y="342"/>
                  </a:lnTo>
                  <a:lnTo>
                    <a:pt x="512" y="313"/>
                  </a:lnTo>
                  <a:lnTo>
                    <a:pt x="516" y="282"/>
                  </a:lnTo>
                  <a:lnTo>
                    <a:pt x="516" y="282"/>
                  </a:lnTo>
                  <a:lnTo>
                    <a:pt x="516" y="255"/>
                  </a:lnTo>
                  <a:lnTo>
                    <a:pt x="516" y="230"/>
                  </a:lnTo>
                  <a:lnTo>
                    <a:pt x="512" y="205"/>
                  </a:lnTo>
                  <a:lnTo>
                    <a:pt x="506" y="180"/>
                  </a:lnTo>
                  <a:lnTo>
                    <a:pt x="496" y="157"/>
                  </a:lnTo>
                  <a:lnTo>
                    <a:pt x="485" y="134"/>
                  </a:lnTo>
                  <a:lnTo>
                    <a:pt x="473" y="113"/>
                  </a:lnTo>
                  <a:lnTo>
                    <a:pt x="456" y="92"/>
                  </a:lnTo>
                  <a:lnTo>
                    <a:pt x="456" y="92"/>
                  </a:lnTo>
                  <a:lnTo>
                    <a:pt x="439" y="73"/>
                  </a:lnTo>
                  <a:lnTo>
                    <a:pt x="421" y="57"/>
                  </a:lnTo>
                  <a:lnTo>
                    <a:pt x="400" y="42"/>
                  </a:lnTo>
                  <a:lnTo>
                    <a:pt x="379" y="30"/>
                  </a:lnTo>
                  <a:lnTo>
                    <a:pt x="356" y="19"/>
                  </a:lnTo>
                  <a:lnTo>
                    <a:pt x="331" y="11"/>
                  </a:lnTo>
                  <a:lnTo>
                    <a:pt x="306" y="5"/>
                  </a:lnTo>
                  <a:lnTo>
                    <a:pt x="281" y="0"/>
                  </a:lnTo>
                  <a:lnTo>
                    <a:pt x="281" y="0"/>
                  </a:lnTo>
                  <a:lnTo>
                    <a:pt x="256" y="0"/>
                  </a:lnTo>
                  <a:lnTo>
                    <a:pt x="229" y="2"/>
                  </a:lnTo>
                  <a:lnTo>
                    <a:pt x="204" y="7"/>
                  </a:lnTo>
                  <a:lnTo>
                    <a:pt x="179" y="13"/>
                  </a:lnTo>
                  <a:lnTo>
                    <a:pt x="156" y="21"/>
                  </a:lnTo>
                  <a:lnTo>
                    <a:pt x="133" y="32"/>
                  </a:lnTo>
                  <a:lnTo>
                    <a:pt x="112" y="46"/>
                  </a:lnTo>
                  <a:lnTo>
                    <a:pt x="94" y="61"/>
                  </a:lnTo>
                  <a:lnTo>
                    <a:pt x="75" y="77"/>
                  </a:lnTo>
                  <a:lnTo>
                    <a:pt x="58" y="96"/>
                  </a:lnTo>
                  <a:lnTo>
                    <a:pt x="44" y="115"/>
                  </a:lnTo>
                  <a:lnTo>
                    <a:pt x="31" y="138"/>
                  </a:lnTo>
                  <a:lnTo>
                    <a:pt x="21" y="161"/>
                  </a:lnTo>
                  <a:lnTo>
                    <a:pt x="12" y="184"/>
                  </a:lnTo>
                  <a:lnTo>
                    <a:pt x="6" y="209"/>
                  </a:lnTo>
                  <a:lnTo>
                    <a:pt x="2" y="236"/>
                  </a:lnTo>
                  <a:lnTo>
                    <a:pt x="2" y="236"/>
                  </a:lnTo>
                  <a:lnTo>
                    <a:pt x="0" y="261"/>
                  </a:lnTo>
                  <a:lnTo>
                    <a:pt x="2" y="286"/>
                  </a:lnTo>
                  <a:lnTo>
                    <a:pt x="6" y="311"/>
                  </a:lnTo>
                  <a:lnTo>
                    <a:pt x="12" y="336"/>
                  </a:lnTo>
                  <a:lnTo>
                    <a:pt x="21" y="359"/>
                  </a:lnTo>
                  <a:lnTo>
                    <a:pt x="33" y="382"/>
                  </a:lnTo>
                  <a:lnTo>
                    <a:pt x="46" y="405"/>
                  </a:lnTo>
                  <a:lnTo>
                    <a:pt x="60" y="423"/>
                  </a:lnTo>
                  <a:lnTo>
                    <a:pt x="60" y="423"/>
                  </a:lnTo>
                  <a:lnTo>
                    <a:pt x="79" y="442"/>
                  </a:lnTo>
                  <a:lnTo>
                    <a:pt x="98" y="461"/>
                  </a:lnTo>
                  <a:lnTo>
                    <a:pt x="119" y="475"/>
                  </a:lnTo>
                  <a:lnTo>
                    <a:pt x="139" y="488"/>
                  </a:lnTo>
                  <a:lnTo>
                    <a:pt x="162" y="498"/>
                  </a:lnTo>
                  <a:lnTo>
                    <a:pt x="187" y="507"/>
                  </a:lnTo>
                  <a:lnTo>
                    <a:pt x="210" y="513"/>
                  </a:lnTo>
                  <a:lnTo>
                    <a:pt x="237" y="515"/>
                  </a:lnTo>
                  <a:lnTo>
                    <a:pt x="237" y="515"/>
                  </a:lnTo>
                  <a:lnTo>
                    <a:pt x="266" y="517"/>
                  </a:lnTo>
                  <a:lnTo>
                    <a:pt x="296" y="513"/>
                  </a:lnTo>
                  <a:lnTo>
                    <a:pt x="325" y="509"/>
                  </a:lnTo>
                  <a:lnTo>
                    <a:pt x="352" y="498"/>
                  </a:lnTo>
                  <a:lnTo>
                    <a:pt x="473" y="636"/>
                  </a:lnTo>
                  <a:lnTo>
                    <a:pt x="473" y="636"/>
                  </a:lnTo>
                  <a:lnTo>
                    <a:pt x="483" y="646"/>
                  </a:lnTo>
                  <a:lnTo>
                    <a:pt x="498" y="655"/>
                  </a:lnTo>
                  <a:lnTo>
                    <a:pt x="512" y="661"/>
                  </a:lnTo>
                  <a:lnTo>
                    <a:pt x="527" y="663"/>
                  </a:lnTo>
                  <a:lnTo>
                    <a:pt x="527" y="663"/>
                  </a:lnTo>
                  <a:lnTo>
                    <a:pt x="544" y="663"/>
                  </a:lnTo>
                  <a:lnTo>
                    <a:pt x="558" y="661"/>
                  </a:lnTo>
                  <a:lnTo>
                    <a:pt x="573" y="655"/>
                  </a:lnTo>
                  <a:lnTo>
                    <a:pt x="585" y="644"/>
                  </a:lnTo>
                  <a:lnTo>
                    <a:pt x="585" y="644"/>
                  </a:lnTo>
                  <a:lnTo>
                    <a:pt x="598" y="634"/>
                  </a:lnTo>
                  <a:lnTo>
                    <a:pt x="606" y="619"/>
                  </a:lnTo>
                  <a:lnTo>
                    <a:pt x="610" y="607"/>
                  </a:lnTo>
                  <a:lnTo>
                    <a:pt x="614" y="590"/>
                  </a:lnTo>
                  <a:lnTo>
                    <a:pt x="614" y="575"/>
                  </a:lnTo>
                  <a:lnTo>
                    <a:pt x="610" y="561"/>
                  </a:lnTo>
                  <a:lnTo>
                    <a:pt x="604" y="546"/>
                  </a:lnTo>
                  <a:lnTo>
                    <a:pt x="596" y="532"/>
                  </a:lnTo>
                  <a:lnTo>
                    <a:pt x="596" y="532"/>
                  </a:lnTo>
                  <a:close/>
                  <a:moveTo>
                    <a:pt x="452" y="275"/>
                  </a:moveTo>
                  <a:lnTo>
                    <a:pt x="452" y="275"/>
                  </a:lnTo>
                  <a:lnTo>
                    <a:pt x="448" y="294"/>
                  </a:lnTo>
                  <a:lnTo>
                    <a:pt x="444" y="313"/>
                  </a:lnTo>
                  <a:lnTo>
                    <a:pt x="437" y="332"/>
                  </a:lnTo>
                  <a:lnTo>
                    <a:pt x="429" y="348"/>
                  </a:lnTo>
                  <a:lnTo>
                    <a:pt x="421" y="365"/>
                  </a:lnTo>
                  <a:lnTo>
                    <a:pt x="408" y="380"/>
                  </a:lnTo>
                  <a:lnTo>
                    <a:pt x="396" y="392"/>
                  </a:lnTo>
                  <a:lnTo>
                    <a:pt x="383" y="407"/>
                  </a:lnTo>
                  <a:lnTo>
                    <a:pt x="369" y="417"/>
                  </a:lnTo>
                  <a:lnTo>
                    <a:pt x="352" y="428"/>
                  </a:lnTo>
                  <a:lnTo>
                    <a:pt x="335" y="436"/>
                  </a:lnTo>
                  <a:lnTo>
                    <a:pt x="319" y="442"/>
                  </a:lnTo>
                  <a:lnTo>
                    <a:pt x="300" y="446"/>
                  </a:lnTo>
                  <a:lnTo>
                    <a:pt x="281" y="450"/>
                  </a:lnTo>
                  <a:lnTo>
                    <a:pt x="262" y="450"/>
                  </a:lnTo>
                  <a:lnTo>
                    <a:pt x="241" y="450"/>
                  </a:lnTo>
                  <a:lnTo>
                    <a:pt x="241" y="450"/>
                  </a:lnTo>
                  <a:lnTo>
                    <a:pt x="223" y="448"/>
                  </a:lnTo>
                  <a:lnTo>
                    <a:pt x="204" y="442"/>
                  </a:lnTo>
                  <a:lnTo>
                    <a:pt x="185" y="436"/>
                  </a:lnTo>
                  <a:lnTo>
                    <a:pt x="169" y="428"/>
                  </a:lnTo>
                  <a:lnTo>
                    <a:pt x="152" y="419"/>
                  </a:lnTo>
                  <a:lnTo>
                    <a:pt x="137" y="409"/>
                  </a:lnTo>
                  <a:lnTo>
                    <a:pt x="125" y="396"/>
                  </a:lnTo>
                  <a:lnTo>
                    <a:pt x="112" y="382"/>
                  </a:lnTo>
                  <a:lnTo>
                    <a:pt x="100" y="367"/>
                  </a:lnTo>
                  <a:lnTo>
                    <a:pt x="91" y="350"/>
                  </a:lnTo>
                  <a:lnTo>
                    <a:pt x="83" y="334"/>
                  </a:lnTo>
                  <a:lnTo>
                    <a:pt x="75" y="317"/>
                  </a:lnTo>
                  <a:lnTo>
                    <a:pt x="71" y="298"/>
                  </a:lnTo>
                  <a:lnTo>
                    <a:pt x="69" y="280"/>
                  </a:lnTo>
                  <a:lnTo>
                    <a:pt x="66" y="261"/>
                  </a:lnTo>
                  <a:lnTo>
                    <a:pt x="66" y="242"/>
                  </a:lnTo>
                  <a:lnTo>
                    <a:pt x="66" y="242"/>
                  </a:lnTo>
                  <a:lnTo>
                    <a:pt x="71" y="221"/>
                  </a:lnTo>
                  <a:lnTo>
                    <a:pt x="75" y="203"/>
                  </a:lnTo>
                  <a:lnTo>
                    <a:pt x="81" y="186"/>
                  </a:lnTo>
                  <a:lnTo>
                    <a:pt x="89" y="167"/>
                  </a:lnTo>
                  <a:lnTo>
                    <a:pt x="98" y="153"/>
                  </a:lnTo>
                  <a:lnTo>
                    <a:pt x="110" y="136"/>
                  </a:lnTo>
                  <a:lnTo>
                    <a:pt x="121" y="123"/>
                  </a:lnTo>
                  <a:lnTo>
                    <a:pt x="135" y="111"/>
                  </a:lnTo>
                  <a:lnTo>
                    <a:pt x="150" y="98"/>
                  </a:lnTo>
                  <a:lnTo>
                    <a:pt x="166" y="90"/>
                  </a:lnTo>
                  <a:lnTo>
                    <a:pt x="183" y="82"/>
                  </a:lnTo>
                  <a:lnTo>
                    <a:pt x="200" y="75"/>
                  </a:lnTo>
                  <a:lnTo>
                    <a:pt x="219" y="69"/>
                  </a:lnTo>
                  <a:lnTo>
                    <a:pt x="237" y="67"/>
                  </a:lnTo>
                  <a:lnTo>
                    <a:pt x="256" y="65"/>
                  </a:lnTo>
                  <a:lnTo>
                    <a:pt x="277" y="65"/>
                  </a:lnTo>
                  <a:lnTo>
                    <a:pt x="277" y="65"/>
                  </a:lnTo>
                  <a:lnTo>
                    <a:pt x="296" y="69"/>
                  </a:lnTo>
                  <a:lnTo>
                    <a:pt x="314" y="73"/>
                  </a:lnTo>
                  <a:lnTo>
                    <a:pt x="333" y="80"/>
                  </a:lnTo>
                  <a:lnTo>
                    <a:pt x="350" y="88"/>
                  </a:lnTo>
                  <a:lnTo>
                    <a:pt x="366" y="96"/>
                  </a:lnTo>
                  <a:lnTo>
                    <a:pt x="381" y="109"/>
                  </a:lnTo>
                  <a:lnTo>
                    <a:pt x="394" y="121"/>
                  </a:lnTo>
                  <a:lnTo>
                    <a:pt x="406" y="134"/>
                  </a:lnTo>
                  <a:lnTo>
                    <a:pt x="419" y="148"/>
                  </a:lnTo>
                  <a:lnTo>
                    <a:pt x="427" y="165"/>
                  </a:lnTo>
                  <a:lnTo>
                    <a:pt x="435" y="182"/>
                  </a:lnTo>
                  <a:lnTo>
                    <a:pt x="444" y="198"/>
                  </a:lnTo>
                  <a:lnTo>
                    <a:pt x="448" y="217"/>
                  </a:lnTo>
                  <a:lnTo>
                    <a:pt x="450" y="236"/>
                  </a:lnTo>
                  <a:lnTo>
                    <a:pt x="452" y="255"/>
                  </a:lnTo>
                  <a:lnTo>
                    <a:pt x="452" y="275"/>
                  </a:lnTo>
                  <a:lnTo>
                    <a:pt x="452" y="275"/>
                  </a:lnTo>
                  <a:close/>
                  <a:moveTo>
                    <a:pt x="273" y="100"/>
                  </a:moveTo>
                  <a:lnTo>
                    <a:pt x="273" y="100"/>
                  </a:lnTo>
                  <a:lnTo>
                    <a:pt x="260" y="98"/>
                  </a:lnTo>
                  <a:lnTo>
                    <a:pt x="260" y="98"/>
                  </a:lnTo>
                  <a:lnTo>
                    <a:pt x="233" y="100"/>
                  </a:lnTo>
                  <a:lnTo>
                    <a:pt x="210" y="107"/>
                  </a:lnTo>
                  <a:lnTo>
                    <a:pt x="187" y="117"/>
                  </a:lnTo>
                  <a:lnTo>
                    <a:pt x="166" y="132"/>
                  </a:lnTo>
                  <a:lnTo>
                    <a:pt x="166" y="132"/>
                  </a:lnTo>
                  <a:lnTo>
                    <a:pt x="162" y="136"/>
                  </a:lnTo>
                  <a:lnTo>
                    <a:pt x="160" y="142"/>
                  </a:lnTo>
                  <a:lnTo>
                    <a:pt x="160" y="148"/>
                  </a:lnTo>
                  <a:lnTo>
                    <a:pt x="162" y="153"/>
                  </a:lnTo>
                  <a:lnTo>
                    <a:pt x="162" y="153"/>
                  </a:lnTo>
                  <a:lnTo>
                    <a:pt x="169" y="157"/>
                  </a:lnTo>
                  <a:lnTo>
                    <a:pt x="173" y="159"/>
                  </a:lnTo>
                  <a:lnTo>
                    <a:pt x="179" y="159"/>
                  </a:lnTo>
                  <a:lnTo>
                    <a:pt x="185" y="155"/>
                  </a:lnTo>
                  <a:lnTo>
                    <a:pt x="185" y="155"/>
                  </a:lnTo>
                  <a:lnTo>
                    <a:pt x="202" y="144"/>
                  </a:lnTo>
                  <a:lnTo>
                    <a:pt x="219" y="136"/>
                  </a:lnTo>
                  <a:lnTo>
                    <a:pt x="239" y="132"/>
                  </a:lnTo>
                  <a:lnTo>
                    <a:pt x="260" y="130"/>
                  </a:lnTo>
                  <a:lnTo>
                    <a:pt x="260" y="130"/>
                  </a:lnTo>
                  <a:lnTo>
                    <a:pt x="271" y="130"/>
                  </a:lnTo>
                  <a:lnTo>
                    <a:pt x="271" y="130"/>
                  </a:lnTo>
                  <a:lnTo>
                    <a:pt x="294" y="136"/>
                  </a:lnTo>
                  <a:lnTo>
                    <a:pt x="316" y="144"/>
                  </a:lnTo>
                  <a:lnTo>
                    <a:pt x="335" y="157"/>
                  </a:lnTo>
                  <a:lnTo>
                    <a:pt x="352" y="171"/>
                  </a:lnTo>
                  <a:lnTo>
                    <a:pt x="352" y="171"/>
                  </a:lnTo>
                  <a:lnTo>
                    <a:pt x="358" y="175"/>
                  </a:lnTo>
                  <a:lnTo>
                    <a:pt x="364" y="178"/>
                  </a:lnTo>
                  <a:lnTo>
                    <a:pt x="371" y="175"/>
                  </a:lnTo>
                  <a:lnTo>
                    <a:pt x="375" y="173"/>
                  </a:lnTo>
                  <a:lnTo>
                    <a:pt x="375" y="173"/>
                  </a:lnTo>
                  <a:lnTo>
                    <a:pt x="377" y="169"/>
                  </a:lnTo>
                  <a:lnTo>
                    <a:pt x="379" y="163"/>
                  </a:lnTo>
                  <a:lnTo>
                    <a:pt x="379" y="157"/>
                  </a:lnTo>
                  <a:lnTo>
                    <a:pt x="375" y="153"/>
                  </a:lnTo>
                  <a:lnTo>
                    <a:pt x="375" y="153"/>
                  </a:lnTo>
                  <a:lnTo>
                    <a:pt x="366" y="142"/>
                  </a:lnTo>
                  <a:lnTo>
                    <a:pt x="354" y="132"/>
                  </a:lnTo>
                  <a:lnTo>
                    <a:pt x="344" y="123"/>
                  </a:lnTo>
                  <a:lnTo>
                    <a:pt x="331" y="117"/>
                  </a:lnTo>
                  <a:lnTo>
                    <a:pt x="316" y="111"/>
                  </a:lnTo>
                  <a:lnTo>
                    <a:pt x="304" y="105"/>
                  </a:lnTo>
                  <a:lnTo>
                    <a:pt x="289" y="102"/>
                  </a:lnTo>
                  <a:lnTo>
                    <a:pt x="273" y="100"/>
                  </a:lnTo>
                  <a:lnTo>
                    <a:pt x="273"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 name="组合 1"/>
          <p:cNvGrpSpPr/>
          <p:nvPr/>
        </p:nvGrpSpPr>
        <p:grpSpPr bwMode="auto">
          <a:xfrm>
            <a:off x="772927" y="1278385"/>
            <a:ext cx="10436728" cy="5159217"/>
            <a:chOff x="1692474" y="819980"/>
            <a:chExt cx="7624275" cy="3768787"/>
          </a:xfrm>
        </p:grpSpPr>
        <p:grpSp>
          <p:nvGrpSpPr>
            <p:cNvPr id="11" name="组合 303"/>
            <p:cNvGrpSpPr/>
            <p:nvPr/>
          </p:nvGrpSpPr>
          <p:grpSpPr bwMode="auto">
            <a:xfrm rot="-5400000">
              <a:off x="3620218" y="-1107764"/>
              <a:ext cx="3768787" cy="7624275"/>
              <a:chOff x="5863698" y="873284"/>
              <a:chExt cx="3977251" cy="8047079"/>
            </a:xfrm>
          </p:grpSpPr>
          <p:sp>
            <p:nvSpPr>
              <p:cNvPr id="19" name="圆角矩形 304"/>
              <p:cNvSpPr/>
              <p:nvPr/>
            </p:nvSpPr>
            <p:spPr>
              <a:xfrm>
                <a:off x="5863698" y="955766"/>
                <a:ext cx="3977251" cy="7964597"/>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8100000" scaled="0"/>
                <a:tileRect/>
              </a:gradFill>
              <a:ln w="22225" cap="flat" cmpd="sng" algn="ctr">
                <a:gradFill flip="none" rotWithShape="1">
                  <a:gsLst>
                    <a:gs pos="0">
                      <a:sysClr val="window" lastClr="FFFFFF">
                        <a:lumMod val="65000"/>
                      </a:sysClr>
                    </a:gs>
                    <a:gs pos="100000">
                      <a:sysClr val="windowText" lastClr="000000">
                        <a:lumMod val="85000"/>
                        <a:lumOff val="15000"/>
                      </a:sysClr>
                    </a:gs>
                  </a:gsLst>
                  <a:lin ang="8100000" scaled="0"/>
                  <a:tileRect/>
                </a:gradFill>
                <a:prstDash val="solid"/>
                <a:miter lim="800000"/>
              </a:ln>
              <a:effectLst>
                <a:outerShdw blurRad="139700" dist="762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20" name="圆角矩形 305"/>
              <p:cNvSpPr/>
              <p:nvPr/>
            </p:nvSpPr>
            <p:spPr>
              <a:xfrm>
                <a:off x="6019503" y="1143060"/>
                <a:ext cx="3665638" cy="7669592"/>
              </a:xfrm>
              <a:prstGeom prst="roundRect">
                <a:avLst>
                  <a:gd name="adj" fmla="val 0"/>
                </a:avLst>
              </a:prstGeom>
              <a:solidFill>
                <a:sysClr val="window" lastClr="FFFFFF">
                  <a:lumMod val="95000"/>
                </a:sysClr>
              </a:solidFill>
              <a:ln w="25400" cap="flat" cmpd="sng" algn="ctr">
                <a:noFill/>
                <a:prstDash val="solid"/>
                <a:miter lim="800000"/>
              </a:ln>
              <a:effectLst>
                <a:outerShdw blurRad="177800" dist="88900" dir="2700000" algn="tl" rotWithShape="0">
                  <a:prstClr val="black">
                    <a:alpha val="5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nvGrpSpPr>
              <p:cNvPr id="21" name="组合 306"/>
              <p:cNvGrpSpPr/>
              <p:nvPr/>
            </p:nvGrpSpPr>
            <p:grpSpPr bwMode="auto">
              <a:xfrm>
                <a:off x="6109405" y="1233420"/>
                <a:ext cx="3485833" cy="234632"/>
                <a:chOff x="2149635" y="1165383"/>
                <a:chExt cx="3485831" cy="234634"/>
              </a:xfrm>
            </p:grpSpPr>
            <p:grpSp>
              <p:nvGrpSpPr>
                <p:cNvPr id="52" name="组合 337"/>
                <p:cNvGrpSpPr/>
                <p:nvPr/>
              </p:nvGrpSpPr>
              <p:grpSpPr bwMode="auto">
                <a:xfrm>
                  <a:off x="2149635" y="1165385"/>
                  <a:ext cx="234632" cy="234632"/>
                  <a:chOff x="2483014" y="1114427"/>
                  <a:chExt cx="209550" cy="209550"/>
                </a:xfrm>
              </p:grpSpPr>
              <p:sp>
                <p:nvSpPr>
                  <p:cNvPr id="80" name="椭圆 79"/>
                  <p:cNvSpPr/>
                  <p:nvPr/>
                </p:nvSpPr>
                <p:spPr>
                  <a:xfrm>
                    <a:off x="2483520"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81" name="椭圆 80"/>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3" name="组合 338"/>
                <p:cNvGrpSpPr/>
                <p:nvPr/>
              </p:nvGrpSpPr>
              <p:grpSpPr bwMode="auto">
                <a:xfrm>
                  <a:off x="2510880" y="1165385"/>
                  <a:ext cx="234632" cy="234632"/>
                  <a:chOff x="2483014" y="1114427"/>
                  <a:chExt cx="209550" cy="209550"/>
                </a:xfrm>
              </p:grpSpPr>
              <p:sp>
                <p:nvSpPr>
                  <p:cNvPr id="78" name="椭圆 77"/>
                  <p:cNvSpPr/>
                  <p:nvPr/>
                </p:nvSpPr>
                <p:spPr>
                  <a:xfrm>
                    <a:off x="2490065"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9" name="椭圆 78"/>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4" name="组合 339"/>
                <p:cNvGrpSpPr/>
                <p:nvPr/>
              </p:nvGrpSpPr>
              <p:grpSpPr bwMode="auto">
                <a:xfrm>
                  <a:off x="2872124" y="1165385"/>
                  <a:ext cx="234632" cy="234632"/>
                  <a:chOff x="2483014" y="1114427"/>
                  <a:chExt cx="209550" cy="209550"/>
                </a:xfrm>
              </p:grpSpPr>
              <p:sp>
                <p:nvSpPr>
                  <p:cNvPr id="76" name="椭圆 75"/>
                  <p:cNvSpPr/>
                  <p:nvPr/>
                </p:nvSpPr>
                <p:spPr>
                  <a:xfrm>
                    <a:off x="2483146"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7" name="椭圆 76"/>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5" name="组合 340"/>
                <p:cNvGrpSpPr/>
                <p:nvPr/>
              </p:nvGrpSpPr>
              <p:grpSpPr bwMode="auto">
                <a:xfrm>
                  <a:off x="3233369" y="1165385"/>
                  <a:ext cx="234632" cy="234632"/>
                  <a:chOff x="2483014" y="1114427"/>
                  <a:chExt cx="209550" cy="209550"/>
                </a:xfrm>
              </p:grpSpPr>
              <p:sp>
                <p:nvSpPr>
                  <p:cNvPr id="74" name="椭圆 73"/>
                  <p:cNvSpPr/>
                  <p:nvPr/>
                </p:nvSpPr>
                <p:spPr>
                  <a:xfrm>
                    <a:off x="2483707"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5" name="椭圆 74"/>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6" name="组合 341"/>
                <p:cNvGrpSpPr/>
                <p:nvPr/>
              </p:nvGrpSpPr>
              <p:grpSpPr bwMode="auto">
                <a:xfrm>
                  <a:off x="3594615" y="1165383"/>
                  <a:ext cx="234632" cy="234632"/>
                  <a:chOff x="2483014" y="1114427"/>
                  <a:chExt cx="209550" cy="209550"/>
                </a:xfrm>
              </p:grpSpPr>
              <p:sp>
                <p:nvSpPr>
                  <p:cNvPr id="72" name="椭圆 71"/>
                  <p:cNvSpPr/>
                  <p:nvPr/>
                </p:nvSpPr>
                <p:spPr>
                  <a:xfrm>
                    <a:off x="2482770" y="1114537"/>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3" name="椭圆 72"/>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7" name="组合 342"/>
                <p:cNvGrpSpPr/>
                <p:nvPr/>
              </p:nvGrpSpPr>
              <p:grpSpPr bwMode="auto">
                <a:xfrm>
                  <a:off x="3955858" y="1165384"/>
                  <a:ext cx="234632" cy="234632"/>
                  <a:chOff x="2483014" y="1114427"/>
                  <a:chExt cx="209550" cy="209550"/>
                </a:xfrm>
              </p:grpSpPr>
              <p:sp>
                <p:nvSpPr>
                  <p:cNvPr id="70" name="椭圆 69"/>
                  <p:cNvSpPr/>
                  <p:nvPr/>
                </p:nvSpPr>
                <p:spPr>
                  <a:xfrm>
                    <a:off x="2483332"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71" name="椭圆 70"/>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8" name="组合 343"/>
                <p:cNvGrpSpPr/>
                <p:nvPr/>
              </p:nvGrpSpPr>
              <p:grpSpPr bwMode="auto">
                <a:xfrm>
                  <a:off x="4317103" y="1165384"/>
                  <a:ext cx="234632" cy="234632"/>
                  <a:chOff x="2483014" y="1114427"/>
                  <a:chExt cx="209550" cy="209550"/>
                </a:xfrm>
              </p:grpSpPr>
              <p:sp>
                <p:nvSpPr>
                  <p:cNvPr id="68" name="椭圆 67"/>
                  <p:cNvSpPr/>
                  <p:nvPr/>
                </p:nvSpPr>
                <p:spPr>
                  <a:xfrm>
                    <a:off x="2482397"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9" name="椭圆 68"/>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59" name="组合 344"/>
                <p:cNvGrpSpPr/>
                <p:nvPr/>
              </p:nvGrpSpPr>
              <p:grpSpPr bwMode="auto">
                <a:xfrm>
                  <a:off x="4678347" y="1165384"/>
                  <a:ext cx="234632" cy="234632"/>
                  <a:chOff x="2483014" y="1114427"/>
                  <a:chExt cx="209550" cy="209550"/>
                </a:xfrm>
              </p:grpSpPr>
              <p:sp>
                <p:nvSpPr>
                  <p:cNvPr id="66" name="椭圆 65"/>
                  <p:cNvSpPr/>
                  <p:nvPr/>
                </p:nvSpPr>
                <p:spPr>
                  <a:xfrm>
                    <a:off x="248295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7" name="椭圆 66"/>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60" name="组合 345"/>
                <p:cNvGrpSpPr/>
                <p:nvPr/>
              </p:nvGrpSpPr>
              <p:grpSpPr bwMode="auto">
                <a:xfrm>
                  <a:off x="5039590" y="1165384"/>
                  <a:ext cx="234632" cy="234632"/>
                  <a:chOff x="2483014" y="1114427"/>
                  <a:chExt cx="209550" cy="209550"/>
                </a:xfrm>
              </p:grpSpPr>
              <p:sp>
                <p:nvSpPr>
                  <p:cNvPr id="64" name="椭圆 63"/>
                  <p:cNvSpPr/>
                  <p:nvPr/>
                </p:nvSpPr>
                <p:spPr>
                  <a:xfrm>
                    <a:off x="247603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5" name="椭圆 64"/>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61" name="组合 346"/>
                <p:cNvGrpSpPr/>
                <p:nvPr/>
              </p:nvGrpSpPr>
              <p:grpSpPr bwMode="auto">
                <a:xfrm>
                  <a:off x="5400834" y="1165384"/>
                  <a:ext cx="234632" cy="234632"/>
                  <a:chOff x="2483014" y="1114427"/>
                  <a:chExt cx="209550" cy="209550"/>
                </a:xfrm>
              </p:grpSpPr>
              <p:sp>
                <p:nvSpPr>
                  <p:cNvPr id="62" name="椭圆 61"/>
                  <p:cNvSpPr/>
                  <p:nvPr/>
                </p:nvSpPr>
                <p:spPr>
                  <a:xfrm>
                    <a:off x="2482585"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63" name="椭圆 62"/>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grpSp>
            <p:nvGrpSpPr>
              <p:cNvPr id="22" name="组合 307"/>
              <p:cNvGrpSpPr/>
              <p:nvPr/>
            </p:nvGrpSpPr>
            <p:grpSpPr bwMode="auto">
              <a:xfrm>
                <a:off x="6169861" y="873285"/>
                <a:ext cx="94671" cy="485002"/>
                <a:chOff x="2244455" y="772894"/>
                <a:chExt cx="94658" cy="485003"/>
              </a:xfrm>
            </p:grpSpPr>
            <p:sp>
              <p:nvSpPr>
                <p:cNvPr id="50" name="圆角矩形 335"/>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51" name="圆角矩形 33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3" name="组合 308"/>
              <p:cNvGrpSpPr/>
              <p:nvPr/>
            </p:nvGrpSpPr>
            <p:grpSpPr bwMode="auto">
              <a:xfrm>
                <a:off x="6532517" y="873285"/>
                <a:ext cx="94671" cy="485002"/>
                <a:chOff x="2244455" y="772894"/>
                <a:chExt cx="94658" cy="485003"/>
              </a:xfrm>
            </p:grpSpPr>
            <p:sp>
              <p:nvSpPr>
                <p:cNvPr id="48" name="圆角矩形 333"/>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9" name="圆角矩形 33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4" name="组合 309"/>
              <p:cNvGrpSpPr/>
              <p:nvPr/>
            </p:nvGrpSpPr>
            <p:grpSpPr bwMode="auto">
              <a:xfrm>
                <a:off x="6895173" y="873285"/>
                <a:ext cx="94671" cy="485002"/>
                <a:chOff x="2244455" y="772894"/>
                <a:chExt cx="94658" cy="485003"/>
              </a:xfrm>
            </p:grpSpPr>
            <p:sp>
              <p:nvSpPr>
                <p:cNvPr id="46" name="圆角矩形 331"/>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7" name="圆角矩形 33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5" name="组合 310"/>
              <p:cNvGrpSpPr/>
              <p:nvPr/>
            </p:nvGrpSpPr>
            <p:grpSpPr bwMode="auto">
              <a:xfrm>
                <a:off x="7257828" y="873285"/>
                <a:ext cx="94671" cy="485002"/>
                <a:chOff x="2244455" y="772894"/>
                <a:chExt cx="94658" cy="485003"/>
              </a:xfrm>
            </p:grpSpPr>
            <p:sp>
              <p:nvSpPr>
                <p:cNvPr id="44" name="圆角矩形 329"/>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5" name="圆角矩形 33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6" name="组合 311"/>
              <p:cNvGrpSpPr/>
              <p:nvPr/>
            </p:nvGrpSpPr>
            <p:grpSpPr bwMode="auto">
              <a:xfrm>
                <a:off x="7620483" y="873285"/>
                <a:ext cx="94671" cy="485002"/>
                <a:chOff x="2244455" y="772894"/>
                <a:chExt cx="94658" cy="485003"/>
              </a:xfrm>
            </p:grpSpPr>
            <p:sp>
              <p:nvSpPr>
                <p:cNvPr id="42" name="圆角矩形 327"/>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3" name="圆角矩形 32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7" name="组合 312"/>
              <p:cNvGrpSpPr/>
              <p:nvPr/>
            </p:nvGrpSpPr>
            <p:grpSpPr bwMode="auto">
              <a:xfrm>
                <a:off x="7983141" y="873285"/>
                <a:ext cx="94671" cy="485002"/>
                <a:chOff x="2244455" y="772894"/>
                <a:chExt cx="94658" cy="485003"/>
              </a:xfrm>
            </p:grpSpPr>
            <p:sp>
              <p:nvSpPr>
                <p:cNvPr id="40" name="圆角矩形 325"/>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41" name="圆角矩形 32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8" name="组合 313"/>
              <p:cNvGrpSpPr/>
              <p:nvPr/>
            </p:nvGrpSpPr>
            <p:grpSpPr bwMode="auto">
              <a:xfrm>
                <a:off x="8345797" y="873284"/>
                <a:ext cx="94671" cy="485002"/>
                <a:chOff x="2244455" y="772894"/>
                <a:chExt cx="94658" cy="485003"/>
              </a:xfrm>
            </p:grpSpPr>
            <p:sp>
              <p:nvSpPr>
                <p:cNvPr id="38" name="圆角矩形 323"/>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9" name="圆角矩形 32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29" name="组合 314"/>
              <p:cNvGrpSpPr/>
              <p:nvPr/>
            </p:nvGrpSpPr>
            <p:grpSpPr bwMode="auto">
              <a:xfrm>
                <a:off x="8708451" y="873285"/>
                <a:ext cx="94671" cy="485002"/>
                <a:chOff x="2244455" y="772894"/>
                <a:chExt cx="94658" cy="485003"/>
              </a:xfrm>
            </p:grpSpPr>
            <p:sp>
              <p:nvSpPr>
                <p:cNvPr id="36" name="圆角矩形 321"/>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7" name="圆角矩形 32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30" name="组合 315"/>
              <p:cNvGrpSpPr/>
              <p:nvPr/>
            </p:nvGrpSpPr>
            <p:grpSpPr bwMode="auto">
              <a:xfrm>
                <a:off x="9071105" y="873285"/>
                <a:ext cx="94671" cy="485002"/>
                <a:chOff x="2244455" y="772894"/>
                <a:chExt cx="94658" cy="485003"/>
              </a:xfrm>
            </p:grpSpPr>
            <p:sp>
              <p:nvSpPr>
                <p:cNvPr id="34" name="圆角矩形 319"/>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5" name="圆角矩形 32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nvGrpSpPr>
              <p:cNvPr id="31" name="组合 316"/>
              <p:cNvGrpSpPr/>
              <p:nvPr/>
            </p:nvGrpSpPr>
            <p:grpSpPr bwMode="auto">
              <a:xfrm>
                <a:off x="9433759" y="873285"/>
                <a:ext cx="94671" cy="485002"/>
                <a:chOff x="2244455" y="772894"/>
                <a:chExt cx="94658" cy="485003"/>
              </a:xfrm>
            </p:grpSpPr>
            <p:sp>
              <p:nvSpPr>
                <p:cNvPr id="32" name="圆角矩形 317"/>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33" name="圆角矩形 31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grpSp>
        <p:sp>
          <p:nvSpPr>
            <p:cNvPr id="12" name="矩形 11"/>
            <p:cNvSpPr/>
            <p:nvPr/>
          </p:nvSpPr>
          <p:spPr>
            <a:xfrm>
              <a:off x="9078465" y="967620"/>
              <a:ext cx="142883" cy="666761"/>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4" name="矩形 13"/>
            <p:cNvSpPr/>
            <p:nvPr/>
          </p:nvSpPr>
          <p:spPr>
            <a:xfrm>
              <a:off x="9078465" y="1634381"/>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6" name="矩形 15"/>
            <p:cNvSpPr/>
            <p:nvPr/>
          </p:nvSpPr>
          <p:spPr>
            <a:xfrm>
              <a:off x="9078465" y="2340830"/>
              <a:ext cx="142883" cy="709625"/>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7" name="矩形 16"/>
            <p:cNvSpPr/>
            <p:nvPr/>
          </p:nvSpPr>
          <p:spPr>
            <a:xfrm>
              <a:off x="9078465" y="3050455"/>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sp>
          <p:nvSpPr>
            <p:cNvPr id="18" name="矩形 17"/>
            <p:cNvSpPr/>
            <p:nvPr/>
          </p:nvSpPr>
          <p:spPr>
            <a:xfrm>
              <a:off x="9078465" y="3758491"/>
              <a:ext cx="142883" cy="682636"/>
            </a:xfrm>
            <a:prstGeom prst="rect">
              <a:avLst/>
            </a:prstGeom>
            <a:solidFill>
              <a:srgbClr val="B26A37"/>
            </a:solidFill>
            <a:ln w="12700" cap="flat" cmpd="sng" algn="ctr">
              <a:noFill/>
              <a:prstDash val="solid"/>
              <a:miter lim="800000"/>
            </a:ln>
            <a:effectLst/>
          </p:spPr>
          <p:txBody>
            <a:bodyPr lIns="68589" tIns="34295" rIns="68589" bIns="34295" anchor="ctr"/>
            <a:lstStyle/>
            <a:p>
              <a:pPr algn="ctr" defTabSz="913765" eaLnBrk="1" fontAlgn="auto" hangingPunct="1">
                <a:spcBef>
                  <a:spcPts val="0"/>
                </a:spcBef>
                <a:spcAft>
                  <a:spcPts val="0"/>
                </a:spcAft>
                <a:defRPr/>
              </a:pPr>
              <a:endParaRPr lang="zh-CN" altLang="en-US" kern="0" dirty="0">
                <a:solidFill>
                  <a:prstClr val="white"/>
                </a:solidFill>
                <a:latin typeface="+mn-lt"/>
                <a:ea typeface="+mn-ea"/>
              </a:endParaRPr>
            </a:p>
          </p:txBody>
        </p:sp>
      </p:grpSp>
      <p:sp>
        <p:nvSpPr>
          <p:cNvPr id="36868" name="文本框 1"/>
          <p:cNvSpPr txBox="1">
            <a:spLocks noChangeArrowheads="1"/>
          </p:cNvSpPr>
          <p:nvPr/>
        </p:nvSpPr>
        <p:spPr bwMode="auto">
          <a:xfrm>
            <a:off x="1623622" y="2033561"/>
            <a:ext cx="9117383" cy="353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dirty="0">
                <a:latin typeface="+mn-lt"/>
                <a:ea typeface="+mn-ea"/>
              </a:rPr>
              <a:t>社会主义这个阶段，又可能分为两个阶段，第一个阶段是不发达的社会主义，第二个阶段是比较发达的社会主义。后一阶段可能比前一阶段需要更长的时间。经过后一阶段，到了物质产品、精神财富都极为丰富和人们的共产主义觉悟极大提高的时候，就可以进入共产主义社会了。</a:t>
            </a:r>
          </a:p>
          <a:p>
            <a:pPr algn="r" eaLnBrk="1" hangingPunct="1">
              <a:lnSpc>
                <a:spcPct val="150000"/>
              </a:lnSpc>
              <a:spcBef>
                <a:spcPts val="1400"/>
              </a:spcBef>
              <a:buFont typeface="Arial" panose="020B0604020202020204" pitchFamily="34" charset="0"/>
              <a:buNone/>
            </a:pPr>
            <a:r>
              <a:rPr lang="zh-CN" altLang="en-US" sz="2400" dirty="0">
                <a:latin typeface="+mn-lt"/>
                <a:ea typeface="+mn-ea"/>
              </a:rPr>
              <a:t>——毛泽东：《读苏联</a:t>
            </a:r>
            <a:r>
              <a:rPr lang="zh-CN" altLang="en-US" sz="2400" dirty="0">
                <a:latin typeface="+mn-lt"/>
              </a:rPr>
              <a:t>〈</a:t>
            </a:r>
            <a:r>
              <a:rPr lang="zh-CN" altLang="en-US" sz="2400" dirty="0">
                <a:latin typeface="+mn-lt"/>
                <a:ea typeface="+mn-ea"/>
              </a:rPr>
              <a:t>政治经济学教科书</a:t>
            </a:r>
            <a:r>
              <a:rPr lang="zh-CN" altLang="en-US" sz="2400" dirty="0">
                <a:latin typeface="+mn-lt"/>
                <a:sym typeface="+mn-ea"/>
              </a:rPr>
              <a:t>〉</a:t>
            </a:r>
            <a:r>
              <a:rPr lang="zh-CN" altLang="en-US" sz="2400" dirty="0">
                <a:latin typeface="+mn-lt"/>
                <a:ea typeface="+mn-ea"/>
              </a:rPr>
              <a:t>的谈话》（节选）</a:t>
            </a:r>
          </a:p>
        </p:txBody>
      </p:sp>
      <p:sp>
        <p:nvSpPr>
          <p:cNvPr id="9" name="文本框 8"/>
          <p:cNvSpPr txBox="1"/>
          <p:nvPr/>
        </p:nvSpPr>
        <p:spPr>
          <a:xfrm>
            <a:off x="70582" y="255047"/>
            <a:ext cx="7017458"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一、实现共产主义是历史发展的必然</a:t>
            </a:r>
            <a:endParaRPr lang="zh-CN" altLang="en-US" sz="3000" b="1" dirty="0">
              <a:solidFill>
                <a:schemeClr val="bg1"/>
              </a:solidFill>
              <a:latin typeface="微软雅黑" panose="020B0503020204020204" pitchFamily="34" charset="-122"/>
            </a:endParaRPr>
          </a:p>
        </p:txBody>
      </p:sp>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0" y="2195394"/>
            <a:ext cx="12192000" cy="1690353"/>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一、实现共产主义是历史发展的必然</a:t>
            </a:r>
          </a:p>
        </p:txBody>
      </p:sp>
      <p:sp>
        <p:nvSpPr>
          <p:cNvPr id="4" name="文本框 3"/>
          <p:cNvSpPr txBox="1"/>
          <p:nvPr/>
        </p:nvSpPr>
        <p:spPr>
          <a:xfrm>
            <a:off x="2950845" y="2463526"/>
            <a:ext cx="8849995" cy="1135054"/>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r>
              <a:rPr lang="zh-CN" altLang="en-US" b="1" dirty="0">
                <a:solidFill>
                  <a:schemeClr val="bg1"/>
                </a:solidFill>
                <a:effectLst>
                  <a:outerShdw blurRad="38100" dist="38100" dir="2700000" algn="tl">
                    <a:srgbClr val="000000">
                      <a:alpha val="43137"/>
                    </a:srgbClr>
                  </a:outerShdw>
                </a:effectLst>
              </a:rPr>
              <a:t>实现共产主义理想是广大人民群众的共同愿望。</a:t>
            </a:r>
            <a:r>
              <a:rPr lang="zh-CN" altLang="en-US" dirty="0">
                <a:solidFill>
                  <a:schemeClr val="bg1"/>
                </a:solidFill>
                <a:effectLst>
                  <a:outerShdw blurRad="38100" dist="38100" dir="2700000" algn="tl">
                    <a:srgbClr val="000000">
                      <a:alpha val="43137"/>
                    </a:srgbClr>
                  </a:outerShdw>
                </a:effectLst>
              </a:rPr>
              <a:t>在历史上，人民群众对美好生活和理想社会的向往和追求源远流长。</a:t>
            </a:r>
          </a:p>
        </p:txBody>
      </p:sp>
      <p:pic>
        <p:nvPicPr>
          <p:cNvPr id="5" name="图片 4" descr="C:/Users/ADMINI~1/AppData/Local/Temp/picturecompress_20210913152339/output_1.pngoutput_1"/>
          <p:cNvPicPr>
            <a:picLocks noChangeAspect="1"/>
          </p:cNvPicPr>
          <p:nvPr/>
        </p:nvPicPr>
        <p:blipFill>
          <a:blip r:embed="rId2"/>
          <a:stretch>
            <a:fillRect/>
          </a:stretch>
        </p:blipFill>
        <p:spPr>
          <a:xfrm>
            <a:off x="690245" y="2195394"/>
            <a:ext cx="2123440" cy="1690353"/>
          </a:xfrm>
          <a:prstGeom prst="rect">
            <a:avLst/>
          </a:prstGeom>
          <a:ln>
            <a:noFill/>
          </a:ln>
          <a:effectLst>
            <a:softEdge rad="112500"/>
          </a:effectLst>
        </p:spPr>
      </p:pic>
      <p:sp>
        <p:nvSpPr>
          <p:cNvPr id="7" name="文本框 6"/>
          <p:cNvSpPr txBox="1"/>
          <p:nvPr/>
        </p:nvSpPr>
        <p:spPr>
          <a:xfrm>
            <a:off x="620077" y="4010152"/>
            <a:ext cx="10951846" cy="2797048"/>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r>
              <a:rPr lang="zh-CN" altLang="en-US" dirty="0"/>
              <a:t>大道之行也，天下为公，选贤与能，讲信修睦。故人不独亲其亲，不独子其子，使老有所终，壮有所用，幼有所长，矜、寡、孤、独、废疾者皆有所养，男有分，女有归。货恶其弃于地也，不必藏于己；力恶其不出于身也，不必为己。是故谋闭而不兴，盗窃乱贼而不作，故外户而不闭，是谓大同。</a:t>
            </a:r>
          </a:p>
          <a:p>
            <a:pPr algn="r"/>
            <a:r>
              <a:rPr lang="en-US" altLang="zh-CN" dirty="0"/>
              <a:t>——</a:t>
            </a:r>
            <a:r>
              <a:rPr lang="zh-CN" altLang="en-US" dirty="0"/>
              <a:t>《礼记》</a:t>
            </a:r>
          </a:p>
        </p:txBody>
      </p:sp>
      <p:sp>
        <p:nvSpPr>
          <p:cNvPr id="8" name="矩形: 圆角 7"/>
          <p:cNvSpPr/>
          <p:nvPr/>
        </p:nvSpPr>
        <p:spPr>
          <a:xfrm>
            <a:off x="2687969" y="1277990"/>
            <a:ext cx="681606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（二）实现共产主义是人类最伟大的事业</a:t>
            </a:r>
          </a:p>
        </p:txBody>
      </p:sp>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一、实现共产主义是历史发展的必然</a:t>
            </a:r>
          </a:p>
        </p:txBody>
      </p:sp>
      <p:sp>
        <p:nvSpPr>
          <p:cNvPr id="8" name="矩形: 圆角 7"/>
          <p:cNvSpPr/>
          <p:nvPr/>
        </p:nvSpPr>
        <p:spPr>
          <a:xfrm>
            <a:off x="2687969" y="1288351"/>
            <a:ext cx="681606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（二）实现共产主义是人类最伟大的事业</a:t>
            </a:r>
          </a:p>
        </p:txBody>
      </p:sp>
      <p:sp>
        <p:nvSpPr>
          <p:cNvPr id="13" name="文本框 12">
            <a:extLst>
              <a:ext uri="{FF2B5EF4-FFF2-40B4-BE49-F238E27FC236}">
                <a16:creationId xmlns:a16="http://schemas.microsoft.com/office/drawing/2014/main" xmlns="" id="{30B2CD13-9ADE-4751-B109-5FD426E79F74}"/>
              </a:ext>
            </a:extLst>
          </p:cNvPr>
          <p:cNvSpPr txBox="1"/>
          <p:nvPr/>
        </p:nvSpPr>
        <p:spPr>
          <a:xfrm>
            <a:off x="1607502" y="2629527"/>
            <a:ext cx="8849995" cy="1135054"/>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r>
              <a:rPr lang="zh-CN" altLang="en-US" b="1" dirty="0"/>
              <a:t>实现共产主义，必须找到现实的阶级力量，这就是现代工人阶级或无产阶级。</a:t>
            </a:r>
          </a:p>
        </p:txBody>
      </p:sp>
      <p:sp>
        <p:nvSpPr>
          <p:cNvPr id="15" name="文本框 14">
            <a:extLst>
              <a:ext uri="{FF2B5EF4-FFF2-40B4-BE49-F238E27FC236}">
                <a16:creationId xmlns:a16="http://schemas.microsoft.com/office/drawing/2014/main" xmlns="" id="{A9913753-1ED7-4621-97E7-0659289BBDB6}"/>
              </a:ext>
            </a:extLst>
          </p:cNvPr>
          <p:cNvSpPr txBox="1"/>
          <p:nvPr/>
        </p:nvSpPr>
        <p:spPr>
          <a:xfrm>
            <a:off x="899160" y="4679924"/>
            <a:ext cx="5717540" cy="1131848"/>
          </a:xfrm>
          <a:prstGeom prst="rect">
            <a:avLst/>
          </a:prstGeom>
          <a:noFill/>
        </p:spPr>
        <p:txBody>
          <a:bodyPr wrap="square" rtlCol="0">
            <a:spAutoFit/>
          </a:bodyPr>
          <a:lstStyle/>
          <a:p>
            <a:pPr algn="just">
              <a:lnSpc>
                <a:spcPct val="150000"/>
              </a:lnSpc>
            </a:pPr>
            <a:r>
              <a:rPr lang="zh-CN" altLang="en-US" sz="2400" dirty="0">
                <a:solidFill>
                  <a:srgbClr val="B26A37"/>
                </a:solidFill>
              </a:rPr>
              <a:t>有科学的理论指导</a:t>
            </a:r>
            <a:r>
              <a:rPr lang="en-US" altLang="zh-CN" sz="2400" dirty="0">
                <a:solidFill>
                  <a:srgbClr val="B26A37"/>
                </a:solidFill>
              </a:rPr>
              <a:t>——</a:t>
            </a:r>
            <a:r>
              <a:rPr lang="zh-CN" altLang="en-US" sz="2400" dirty="0">
                <a:solidFill>
                  <a:srgbClr val="B26A37"/>
                </a:solidFill>
              </a:rPr>
              <a:t>马克思主义</a:t>
            </a:r>
            <a:endParaRPr lang="en-US" altLang="zh-CN" sz="2400" dirty="0">
              <a:solidFill>
                <a:srgbClr val="B26A37"/>
              </a:solidFill>
            </a:endParaRPr>
          </a:p>
          <a:p>
            <a:pPr algn="just">
              <a:lnSpc>
                <a:spcPct val="150000"/>
              </a:lnSpc>
            </a:pPr>
            <a:r>
              <a:rPr lang="zh-CN" altLang="en-US" sz="2400" dirty="0">
                <a:solidFill>
                  <a:srgbClr val="B26A37"/>
                </a:solidFill>
              </a:rPr>
              <a:t>有坚强的领导核心</a:t>
            </a:r>
            <a:r>
              <a:rPr lang="en-US" altLang="zh-CN" sz="2400" dirty="0">
                <a:solidFill>
                  <a:srgbClr val="B26A37"/>
                </a:solidFill>
              </a:rPr>
              <a:t>——</a:t>
            </a:r>
            <a:r>
              <a:rPr lang="zh-CN" altLang="en-US" sz="2400" dirty="0">
                <a:solidFill>
                  <a:srgbClr val="B26A37"/>
                </a:solidFill>
              </a:rPr>
              <a:t>马克思主义政党</a:t>
            </a:r>
          </a:p>
        </p:txBody>
      </p:sp>
      <p:sp>
        <p:nvSpPr>
          <p:cNvPr id="16" name="文本框 15">
            <a:extLst>
              <a:ext uri="{FF2B5EF4-FFF2-40B4-BE49-F238E27FC236}">
                <a16:creationId xmlns:a16="http://schemas.microsoft.com/office/drawing/2014/main" xmlns="" id="{97008BB1-E1EC-4092-8282-0AD9CB0196DA}"/>
              </a:ext>
            </a:extLst>
          </p:cNvPr>
          <p:cNvSpPr txBox="1"/>
          <p:nvPr/>
        </p:nvSpPr>
        <p:spPr>
          <a:xfrm>
            <a:off x="7333750" y="4679924"/>
            <a:ext cx="4210550" cy="1134413"/>
          </a:xfrm>
          <a:prstGeom prst="rect">
            <a:avLst/>
          </a:prstGeom>
          <a:noFill/>
        </p:spPr>
        <p:txBody>
          <a:bodyPr wrap="square" rtlCol="0">
            <a:spAutoFit/>
          </a:bodyPr>
          <a:lstStyle/>
          <a:p>
            <a:pPr>
              <a:lnSpc>
                <a:spcPct val="150000"/>
              </a:lnSpc>
            </a:pPr>
            <a:r>
              <a:rPr lang="zh-CN" altLang="en-US" sz="2400" dirty="0">
                <a:solidFill>
                  <a:srgbClr val="B26A37"/>
                </a:solidFill>
              </a:rPr>
              <a:t>无产阶级走上了实现自身历史使命更加自觉的道路</a:t>
            </a:r>
          </a:p>
        </p:txBody>
      </p:sp>
      <p:sp>
        <p:nvSpPr>
          <p:cNvPr id="3" name="箭头: 右 2">
            <a:extLst>
              <a:ext uri="{FF2B5EF4-FFF2-40B4-BE49-F238E27FC236}">
                <a16:creationId xmlns:a16="http://schemas.microsoft.com/office/drawing/2014/main" xmlns="" id="{85FEDC89-E567-495F-AD33-E468F3EF7A4B}"/>
              </a:ext>
            </a:extLst>
          </p:cNvPr>
          <p:cNvSpPr/>
          <p:nvPr/>
        </p:nvSpPr>
        <p:spPr>
          <a:xfrm>
            <a:off x="6393632" y="4985730"/>
            <a:ext cx="607513" cy="645740"/>
          </a:xfrm>
          <a:prstGeom prst="rightArrow">
            <a:avLst/>
          </a:prstGeom>
          <a:gradFill>
            <a:gsLst>
              <a:gs pos="15000">
                <a:schemeClr val="accent1">
                  <a:lumMod val="5000"/>
                  <a:lumOff val="95000"/>
                </a:schemeClr>
              </a:gs>
              <a:gs pos="100000">
                <a:srgbClr val="B26A37"/>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03724CBF-9EC7-4318-94B8-2F6F08EA24D7}"/>
              </a:ext>
            </a:extLst>
          </p:cNvPr>
          <p:cNvSpPr/>
          <p:nvPr/>
        </p:nvSpPr>
        <p:spPr>
          <a:xfrm>
            <a:off x="558800" y="4318000"/>
            <a:ext cx="11074400" cy="1981200"/>
          </a:xfrm>
          <a:prstGeom prst="rect">
            <a:avLst/>
          </a:prstGeom>
          <a:noFill/>
          <a:ln w="381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5" name="矩形: 圆角 4"/>
          <p:cNvSpPr/>
          <p:nvPr/>
        </p:nvSpPr>
        <p:spPr>
          <a:xfrm>
            <a:off x="914400" y="2351314"/>
            <a:ext cx="10135291" cy="3696673"/>
          </a:xfrm>
          <a:prstGeom prst="roundRect">
            <a:avLst/>
          </a:prstGeom>
          <a:solidFill>
            <a:srgbClr val="B26A3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56" y="0"/>
            <a:ext cx="12192154" cy="1379459"/>
            <a:chOff x="-156" y="0"/>
            <a:chExt cx="12192154" cy="1379459"/>
          </a:xfrm>
        </p:grpSpPr>
        <p:grpSp>
          <p:nvGrpSpPr>
            <p:cNvPr id="13" name="组合 12"/>
            <p:cNvGrpSpPr/>
            <p:nvPr/>
          </p:nvGrpSpPr>
          <p:grpSpPr>
            <a:xfrm>
              <a:off x="-156" y="132762"/>
              <a:ext cx="12192154" cy="1246697"/>
              <a:chOff x="-156" y="132762"/>
              <a:chExt cx="12192154" cy="1246697"/>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920" y="212591"/>
                <a:ext cx="1727578" cy="1165962"/>
              </a:xfrm>
              <a:prstGeom prst="rect">
                <a:avLst/>
              </a:prstGeom>
            </p:spPr>
          </p:pic>
          <p:grpSp>
            <p:nvGrpSpPr>
              <p:cNvPr id="16" name="组合 15"/>
              <p:cNvGrpSpPr/>
              <p:nvPr/>
            </p:nvGrpSpPr>
            <p:grpSpPr>
              <a:xfrm>
                <a:off x="-156" y="132762"/>
                <a:ext cx="12192154" cy="1246697"/>
                <a:chOff x="-5720519" y="757867"/>
                <a:chExt cx="14864518" cy="1519954"/>
              </a:xfrm>
            </p:grpSpPr>
            <p:sp>
              <p:nvSpPr>
                <p:cNvPr id="17" name="矩形 16"/>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3676483" y="1583561"/>
                  <a:ext cx="10312781" cy="637903"/>
                </a:xfrm>
                <a:prstGeom prst="rect">
                  <a:avLst/>
                </a:prstGeom>
                <a:noFill/>
              </p:spPr>
              <p:txBody>
                <a:bodyPr wrap="square" rtlCol="0">
                  <a:spAutoFit/>
                </a:bodyPr>
                <a:lstStyle/>
                <a:p>
                  <a:pPr lvl="0" algn="ctr">
                    <a:defRPr/>
                  </a:pPr>
                  <a:r>
                    <a:rPr lang="zh-CN" altLang="en-US" sz="2800" b="1" kern="0" dirty="0">
                      <a:solidFill>
                        <a:prstClr val="white"/>
                      </a:solidFill>
                      <a:latin typeface="微软雅黑" panose="020B0503020204020204" pitchFamily="34" charset="-122"/>
                    </a:rPr>
                    <a:t>从每天工作</a:t>
                  </a:r>
                  <a:r>
                    <a:rPr lang="en-US" altLang="zh-CN" sz="2800" b="1" kern="0" dirty="0">
                      <a:solidFill>
                        <a:prstClr val="white"/>
                      </a:solidFill>
                      <a:latin typeface="微软雅黑" panose="020B0503020204020204" pitchFamily="34" charset="-122"/>
                    </a:rPr>
                    <a:t>16</a:t>
                  </a:r>
                  <a:r>
                    <a:rPr lang="zh-CN" altLang="en-US" sz="2800" b="1" kern="0" dirty="0">
                      <a:solidFill>
                        <a:prstClr val="white"/>
                      </a:solidFill>
                      <a:latin typeface="微软雅黑" panose="020B0503020204020204" pitchFamily="34" charset="-122"/>
                    </a:rPr>
                    <a:t>小时到实现</a:t>
                  </a:r>
                  <a:r>
                    <a:rPr lang="en-US" altLang="zh-CN" sz="2800" b="1" kern="0" dirty="0">
                      <a:solidFill>
                        <a:prstClr val="white"/>
                      </a:solidFill>
                      <a:latin typeface="微软雅黑" panose="020B0503020204020204" pitchFamily="34" charset="-122"/>
                    </a:rPr>
                    <a:t>8</a:t>
                  </a:r>
                  <a:r>
                    <a:rPr lang="zh-CN" altLang="en-US" sz="2800" b="1" kern="0" dirty="0">
                      <a:solidFill>
                        <a:prstClr val="white"/>
                      </a:solidFill>
                      <a:latin typeface="微软雅黑" panose="020B0503020204020204" pitchFamily="34" charset="-122"/>
                    </a:rPr>
                    <a:t>小时工作制</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
        <p:nvSpPr>
          <p:cNvPr id="24" name="文本框 23"/>
          <p:cNvSpPr txBox="1"/>
          <p:nvPr/>
        </p:nvSpPr>
        <p:spPr>
          <a:xfrm>
            <a:off x="1685867" y="2768995"/>
            <a:ext cx="8592357" cy="2861310"/>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r>
              <a:rPr lang="en-US" altLang="zh-CN" dirty="0">
                <a:solidFill>
                  <a:prstClr val="black"/>
                </a:solidFill>
                <a:latin typeface="微软雅黑" panose="020B0503020204020204" pitchFamily="34" charset="-122"/>
                <a:ea typeface="微软雅黑" panose="020B0503020204020204" pitchFamily="34" charset="-122"/>
                <a:sym typeface="+mn-ea"/>
              </a:rPr>
              <a:t>18</a:t>
            </a:r>
            <a:r>
              <a:rPr lang="zh-CN" altLang="en-US" dirty="0">
                <a:solidFill>
                  <a:prstClr val="black"/>
                </a:solidFill>
                <a:latin typeface="微软雅黑" panose="020B0503020204020204" pitchFamily="34" charset="-122"/>
                <a:ea typeface="微软雅黑" panose="020B0503020204020204" pitchFamily="34" charset="-122"/>
                <a:sym typeface="+mn-ea"/>
              </a:rPr>
              <a:t>世纪末，在美国，工人们每天要劳动</a:t>
            </a:r>
            <a:r>
              <a:rPr lang="en-US" altLang="zh-CN" dirty="0">
                <a:solidFill>
                  <a:prstClr val="black"/>
                </a:solidFill>
                <a:latin typeface="微软雅黑" panose="020B0503020204020204" pitchFamily="34" charset="-122"/>
                <a:ea typeface="微软雅黑" panose="020B0503020204020204" pitchFamily="34" charset="-122"/>
                <a:sym typeface="+mn-ea"/>
              </a:rPr>
              <a:t>14</a:t>
            </a:r>
            <a:r>
              <a:rPr lang="zh-CN" altLang="en-US" dirty="0">
                <a:solidFill>
                  <a:prstClr val="black"/>
                </a:solidFill>
                <a:latin typeface="微软雅黑" panose="020B0503020204020204" pitchFamily="34" charset="-122"/>
                <a:ea typeface="微软雅黑" panose="020B0503020204020204" pitchFamily="34" charset="-122"/>
                <a:sym typeface="+mn-ea"/>
              </a:rPr>
              <a:t>～</a:t>
            </a:r>
            <a:r>
              <a:rPr lang="en-US" altLang="zh-CN" dirty="0">
                <a:solidFill>
                  <a:prstClr val="black"/>
                </a:solidFill>
                <a:latin typeface="微软雅黑" panose="020B0503020204020204" pitchFamily="34" charset="-122"/>
                <a:ea typeface="微软雅黑" panose="020B0503020204020204" pitchFamily="34" charset="-122"/>
                <a:sym typeface="+mn-ea"/>
              </a:rPr>
              <a:t>16</a:t>
            </a:r>
            <a:r>
              <a:rPr lang="zh-CN" altLang="en-US" dirty="0">
                <a:solidFill>
                  <a:prstClr val="black"/>
                </a:solidFill>
                <a:latin typeface="微软雅黑" panose="020B0503020204020204" pitchFamily="34" charset="-122"/>
                <a:ea typeface="微软雅黑" panose="020B0503020204020204" pitchFamily="34" charset="-122"/>
                <a:sym typeface="+mn-ea"/>
              </a:rPr>
              <a:t>个小时，有的甚至长达</a:t>
            </a:r>
            <a:r>
              <a:rPr lang="en-US" altLang="zh-CN" dirty="0">
                <a:solidFill>
                  <a:prstClr val="black"/>
                </a:solidFill>
                <a:latin typeface="微软雅黑" panose="020B0503020204020204" pitchFamily="34" charset="-122"/>
                <a:ea typeface="微软雅黑" panose="020B0503020204020204" pitchFamily="34" charset="-122"/>
                <a:sym typeface="+mn-ea"/>
              </a:rPr>
              <a:t>18</a:t>
            </a:r>
            <a:r>
              <a:rPr lang="zh-CN" altLang="en-US" dirty="0">
                <a:solidFill>
                  <a:prstClr val="black"/>
                </a:solidFill>
                <a:latin typeface="微软雅黑" panose="020B0503020204020204" pitchFamily="34" charset="-122"/>
                <a:ea typeface="微软雅黑" panose="020B0503020204020204" pitchFamily="34" charset="-122"/>
                <a:sym typeface="+mn-ea"/>
              </a:rPr>
              <a:t>个小时，工资却很低。马萨诸塞州一个鞋厂的监工曾经说过这样的话：</a:t>
            </a:r>
            <a:r>
              <a:rPr lang="zh-CN" altLang="en-US" b="1" dirty="0">
                <a:solidFill>
                  <a:srgbClr val="B26A37"/>
                </a:solidFill>
                <a:latin typeface="微软雅黑" panose="020B0503020204020204" pitchFamily="34" charset="-122"/>
                <a:ea typeface="微软雅黑" panose="020B0503020204020204" pitchFamily="34" charset="-122"/>
                <a:sym typeface="+mn-ea"/>
              </a:rPr>
              <a:t>“让一个身强力壮体格健全的</a:t>
            </a:r>
            <a:r>
              <a:rPr lang="en-US" altLang="zh-CN" b="1" dirty="0">
                <a:solidFill>
                  <a:srgbClr val="B26A37"/>
                </a:solidFill>
                <a:latin typeface="微软雅黑" panose="020B0503020204020204" pitchFamily="34" charset="-122"/>
                <a:ea typeface="微软雅黑" panose="020B0503020204020204" pitchFamily="34" charset="-122"/>
                <a:sym typeface="+mn-ea"/>
              </a:rPr>
              <a:t>18</a:t>
            </a:r>
            <a:r>
              <a:rPr lang="zh-CN" altLang="en-US" b="1" dirty="0">
                <a:solidFill>
                  <a:srgbClr val="B26A37"/>
                </a:solidFill>
                <a:latin typeface="微软雅黑" panose="020B0503020204020204" pitchFamily="34" charset="-122"/>
                <a:ea typeface="微软雅黑" panose="020B0503020204020204" pitchFamily="34" charset="-122"/>
                <a:sym typeface="+mn-ea"/>
              </a:rPr>
              <a:t>岁小伙子，在这里的任何一架机器旁边工作，我能够使他在</a:t>
            </a:r>
            <a:r>
              <a:rPr lang="en-US" altLang="zh-CN" b="1" dirty="0">
                <a:solidFill>
                  <a:srgbClr val="B26A37"/>
                </a:solidFill>
                <a:latin typeface="微软雅黑" panose="020B0503020204020204" pitchFamily="34" charset="-122"/>
                <a:ea typeface="微软雅黑" panose="020B0503020204020204" pitchFamily="34" charset="-122"/>
                <a:sym typeface="+mn-ea"/>
              </a:rPr>
              <a:t>22</a:t>
            </a:r>
            <a:r>
              <a:rPr lang="zh-CN" altLang="en-US" b="1" dirty="0">
                <a:solidFill>
                  <a:srgbClr val="B26A37"/>
                </a:solidFill>
                <a:latin typeface="微软雅黑" panose="020B0503020204020204" pitchFamily="34" charset="-122"/>
                <a:ea typeface="微软雅黑" panose="020B0503020204020204" pitchFamily="34" charset="-122"/>
                <a:sym typeface="+mn-ea"/>
              </a:rPr>
              <a:t>岁时头发变成灰白。”</a:t>
            </a:r>
            <a:endParaRPr lang="zh-CN" altLang="en-US" b="1" dirty="0">
              <a:solidFill>
                <a:srgbClr val="B26A3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156" y="0"/>
            <a:ext cx="12192154" cy="1379459"/>
            <a:chOff x="-156" y="0"/>
            <a:chExt cx="12192154" cy="1379459"/>
          </a:xfrm>
        </p:grpSpPr>
        <p:grpSp>
          <p:nvGrpSpPr>
            <p:cNvPr id="13" name="组合 12"/>
            <p:cNvGrpSpPr/>
            <p:nvPr/>
          </p:nvGrpSpPr>
          <p:grpSpPr>
            <a:xfrm>
              <a:off x="-156" y="132762"/>
              <a:ext cx="12192154" cy="1246697"/>
              <a:chOff x="-156" y="132762"/>
              <a:chExt cx="12192154" cy="1246697"/>
            </a:xfrm>
          </p:grpSpPr>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920" y="212591"/>
                <a:ext cx="1727578" cy="1165962"/>
              </a:xfrm>
              <a:prstGeom prst="rect">
                <a:avLst/>
              </a:prstGeom>
            </p:spPr>
          </p:pic>
          <p:grpSp>
            <p:nvGrpSpPr>
              <p:cNvPr id="16" name="组合 15"/>
              <p:cNvGrpSpPr/>
              <p:nvPr/>
            </p:nvGrpSpPr>
            <p:grpSpPr>
              <a:xfrm>
                <a:off x="-156" y="132762"/>
                <a:ext cx="12192154" cy="1246697"/>
                <a:chOff x="-5720519" y="757867"/>
                <a:chExt cx="14864518" cy="1519954"/>
              </a:xfrm>
            </p:grpSpPr>
            <p:sp>
              <p:nvSpPr>
                <p:cNvPr id="17" name="矩形 16"/>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从每天工作</a:t>
                  </a: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16</a:t>
                  </a: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小时到实现</a:t>
                  </a: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8</a:t>
                  </a: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小时工作制</a:t>
                  </a:r>
                </a:p>
              </p:txBody>
            </p:sp>
            <p:sp>
              <p:nvSpPr>
                <p:cNvPr id="19" name="矩形 18"/>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
        <p:nvSpPr>
          <p:cNvPr id="11" name="文本框 10"/>
          <p:cNvSpPr txBox="1"/>
          <p:nvPr/>
        </p:nvSpPr>
        <p:spPr>
          <a:xfrm>
            <a:off x="5595088" y="2429516"/>
            <a:ext cx="5358662" cy="2797048"/>
          </a:xfrm>
          <a:prstGeom prst="rect">
            <a:avLst/>
          </a:prstGeom>
          <a:noFill/>
        </p:spPr>
        <p:txBody>
          <a:bodyPr wrap="square" rtlCol="0">
            <a:spAutoFit/>
          </a:bodyPr>
          <a:lstStyle>
            <a:defPPr>
              <a:defRPr lang="zh-CN"/>
            </a:defPPr>
            <a:lvl1pPr indent="629920" algn="just" latinLnBrk="0">
              <a:lnSpc>
                <a:spcPct val="150000"/>
              </a:lnSpc>
              <a:defRPr sz="2400">
                <a:solidFill>
                  <a:prstClr val="black"/>
                </a:solidFill>
                <a:latin typeface="微软雅黑" panose="020B0503020204020204" pitchFamily="34" charset="-122"/>
                <a:ea typeface="微软雅黑" panose="020B0503020204020204" pitchFamily="34" charset="-122"/>
                <a:cs typeface="+mn-lt"/>
              </a:defRPr>
            </a:lvl1pPr>
          </a:lstStyle>
          <a:p>
            <a:r>
              <a:rPr lang="en-US" altLang="zh-CN" dirty="0">
                <a:sym typeface="+mn-ea"/>
              </a:rPr>
              <a:t>1886</a:t>
            </a:r>
            <a:r>
              <a:rPr lang="zh-CN" altLang="en-US" dirty="0">
                <a:sym typeface="+mn-ea"/>
              </a:rPr>
              <a:t>年</a:t>
            </a:r>
            <a:r>
              <a:rPr lang="en-US" altLang="zh-CN" dirty="0">
                <a:sym typeface="+mn-ea"/>
              </a:rPr>
              <a:t>5</a:t>
            </a:r>
            <a:r>
              <a:rPr lang="zh-CN" altLang="en-US" dirty="0">
                <a:sym typeface="+mn-ea"/>
              </a:rPr>
              <a:t>月</a:t>
            </a:r>
            <a:r>
              <a:rPr lang="en-US" altLang="zh-CN" dirty="0">
                <a:sym typeface="+mn-ea"/>
              </a:rPr>
              <a:t>1</a:t>
            </a:r>
            <a:r>
              <a:rPr lang="zh-CN" altLang="en-US" dirty="0">
                <a:sym typeface="+mn-ea"/>
              </a:rPr>
              <a:t>日，芝加哥的</a:t>
            </a:r>
            <a:r>
              <a:rPr lang="en-US" altLang="zh-CN" dirty="0">
                <a:sym typeface="+mn-ea"/>
              </a:rPr>
              <a:t>20</a:t>
            </a:r>
            <a:r>
              <a:rPr lang="zh-CN" altLang="en-US" dirty="0">
                <a:sym typeface="+mn-ea"/>
              </a:rPr>
              <a:t>余万名工人为争取实行</a:t>
            </a:r>
            <a:r>
              <a:rPr lang="en-US" altLang="zh-CN" dirty="0">
                <a:sym typeface="+mn-ea"/>
              </a:rPr>
              <a:t>8</a:t>
            </a:r>
            <a:r>
              <a:rPr lang="zh-CN" altLang="en-US" dirty="0">
                <a:sym typeface="+mn-ea"/>
              </a:rPr>
              <a:t>小时工作制而举行大罢工。</a:t>
            </a:r>
            <a:endParaRPr lang="en-US" altLang="zh-CN" dirty="0">
              <a:sym typeface="+mn-ea"/>
            </a:endParaRPr>
          </a:p>
          <a:p>
            <a:r>
              <a:rPr lang="zh-CN" altLang="en-US" dirty="0">
                <a:sym typeface="+mn-ea"/>
              </a:rPr>
              <a:t>此后由于各国工人阶级的团结和不断斗争，终于赢得了</a:t>
            </a:r>
            <a:r>
              <a:rPr lang="en-US" altLang="zh-CN" dirty="0">
                <a:sym typeface="+mn-ea"/>
              </a:rPr>
              <a:t>8</a:t>
            </a:r>
            <a:r>
              <a:rPr lang="zh-CN" altLang="en-US" dirty="0">
                <a:sym typeface="+mn-ea"/>
              </a:rPr>
              <a:t>小时工作制。</a:t>
            </a:r>
          </a:p>
        </p:txBody>
      </p:sp>
      <p:pic>
        <p:nvPicPr>
          <p:cNvPr id="3" name="图片 2">
            <a:extLst>
              <a:ext uri="{FF2B5EF4-FFF2-40B4-BE49-F238E27FC236}">
                <a16:creationId xmlns:a16="http://schemas.microsoft.com/office/drawing/2014/main" xmlns="" id="{6D9A95B7-7DE5-40FC-9BBF-4EBE27EFD3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201" y="2429516"/>
            <a:ext cx="4586288" cy="3057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70485" y="255270"/>
            <a:ext cx="7955915"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sym typeface="+mn-ea"/>
              </a:rPr>
              <a:t>一、实现共产主义是历史发展的必然</a:t>
            </a:r>
          </a:p>
        </p:txBody>
      </p:sp>
      <p:sp>
        <p:nvSpPr>
          <p:cNvPr id="8" name="矩形: 圆角 7"/>
          <p:cNvSpPr/>
          <p:nvPr/>
        </p:nvSpPr>
        <p:spPr>
          <a:xfrm>
            <a:off x="2687969" y="1288351"/>
            <a:ext cx="681606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（二）实现共产主义是人类最伟大的事业</a:t>
            </a:r>
          </a:p>
        </p:txBody>
      </p:sp>
      <p:sp>
        <p:nvSpPr>
          <p:cNvPr id="3" name="文本框 2"/>
          <p:cNvSpPr txBox="1"/>
          <p:nvPr/>
        </p:nvSpPr>
        <p:spPr>
          <a:xfrm>
            <a:off x="1001395" y="3358237"/>
            <a:ext cx="8209280"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cs typeface="微软雅黑" panose="020B0503020204020204" pitchFamily="34" charset="-122"/>
              </a:rPr>
              <a:t>       </a:t>
            </a:r>
            <a:endParaRPr lang="zh-CN" altLang="en-US" sz="2400" dirty="0">
              <a:latin typeface="微软雅黑" panose="020B0503020204020204" pitchFamily="34" charset="-122"/>
              <a:cs typeface="微软雅黑" panose="020B0503020204020204" pitchFamily="34" charset="-122"/>
            </a:endParaRPr>
          </a:p>
        </p:txBody>
      </p:sp>
      <p:sp>
        <p:nvSpPr>
          <p:cNvPr id="5" name="文本框 4"/>
          <p:cNvSpPr txBox="1"/>
          <p:nvPr/>
        </p:nvSpPr>
        <p:spPr>
          <a:xfrm>
            <a:off x="1147890" y="4064308"/>
            <a:ext cx="4020820" cy="2242409"/>
          </a:xfrm>
          <a:prstGeom prst="rect">
            <a:avLst/>
          </a:prstGeom>
          <a:noFill/>
        </p:spPr>
        <p:txBody>
          <a:bodyPr wrap="square" rtlCol="0">
            <a:spAutoFit/>
          </a:bodyPr>
          <a:lstStyle/>
          <a:p>
            <a:pPr>
              <a:lnSpc>
                <a:spcPct val="150000"/>
              </a:lnSpc>
            </a:pPr>
            <a:r>
              <a:rPr lang="zh-CN" altLang="en-US" sz="2400" dirty="0"/>
              <a:t>       争取共产主义的最终实现，不仅是无产阶级彻底解放的标志，也是全人类得到解放的根本要求和体现。</a:t>
            </a:r>
          </a:p>
        </p:txBody>
      </p:sp>
      <p:sp>
        <p:nvSpPr>
          <p:cNvPr id="13" name="文本框 12">
            <a:extLst>
              <a:ext uri="{FF2B5EF4-FFF2-40B4-BE49-F238E27FC236}">
                <a16:creationId xmlns:a16="http://schemas.microsoft.com/office/drawing/2014/main" xmlns="" id="{4287C1A5-A950-42FA-9923-D87651E8D084}"/>
              </a:ext>
            </a:extLst>
          </p:cNvPr>
          <p:cNvSpPr txBox="1"/>
          <p:nvPr/>
        </p:nvSpPr>
        <p:spPr>
          <a:xfrm>
            <a:off x="1671002" y="2523215"/>
            <a:ext cx="8849995" cy="581057"/>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r>
              <a:rPr lang="zh-CN" altLang="en-US" b="1" dirty="0"/>
              <a:t> 无产阶级的解放与全人类的解放是完全一致的。</a:t>
            </a:r>
          </a:p>
        </p:txBody>
      </p:sp>
      <p:pic>
        <p:nvPicPr>
          <p:cNvPr id="7" name="图片 6">
            <a:extLst>
              <a:ext uri="{FF2B5EF4-FFF2-40B4-BE49-F238E27FC236}">
                <a16:creationId xmlns:a16="http://schemas.microsoft.com/office/drawing/2014/main" xmlns="" id="{E38C11FA-CD20-4650-A62C-3A046CBF86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2886" y="3188927"/>
            <a:ext cx="5617719" cy="3669073"/>
          </a:xfrm>
          <a:prstGeom prst="rect">
            <a:avLst/>
          </a:prstGeom>
        </p:spPr>
      </p:pic>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二、实现共产主义是长期的历史过程</a:t>
            </a:r>
          </a:p>
        </p:txBody>
      </p:sp>
      <p:pic>
        <p:nvPicPr>
          <p:cNvPr id="6" name="图片 5"/>
          <p:cNvPicPr>
            <a:picLocks noChangeAspect="1"/>
          </p:cNvPicPr>
          <p:nvPr/>
        </p:nvPicPr>
        <p:blipFill>
          <a:blip r:embed="rId3"/>
          <a:stretch>
            <a:fillRect/>
          </a:stretch>
        </p:blipFill>
        <p:spPr>
          <a:xfrm>
            <a:off x="6724015" y="2994023"/>
            <a:ext cx="4052570" cy="285686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文本框 6"/>
          <p:cNvSpPr txBox="1"/>
          <p:nvPr/>
        </p:nvSpPr>
        <p:spPr>
          <a:xfrm>
            <a:off x="1117931" y="3230242"/>
            <a:ext cx="4749469" cy="2384425"/>
          </a:xfrm>
          <a:prstGeom prst="rect">
            <a:avLst/>
          </a:prstGeom>
          <a:noFill/>
        </p:spPr>
        <p:txBody>
          <a:bodyPr wrap="square" rtlCol="0">
            <a:spAutoFit/>
          </a:bodyPr>
          <a:lstStyle/>
          <a:p>
            <a:pPr marL="342900" marR="0" lvl="0" indent="-342900" algn="just" defTabSz="914400" rtl="0" eaLnBrk="0" fontAlgn="base" latinLnBrk="0" hangingPunct="0">
              <a:lnSpc>
                <a:spcPct val="150000"/>
              </a:lnSpc>
              <a:spcBef>
                <a:spcPts val="6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资本主义的灭亡是一个长期的历史过程</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ts val="6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社会主义的巩固和发展是一个长期的过程</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10" name="图片 8">
            <a:hlinkClick r:id="rId4" action="ppaction://hlinksldjump"/>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圆角 10">
            <a:extLst>
              <a:ext uri="{FF2B5EF4-FFF2-40B4-BE49-F238E27FC236}">
                <a16:creationId xmlns:a16="http://schemas.microsoft.com/office/drawing/2014/main" xmlns="" id="{06F0311C-6600-498C-A1A0-2C862D39F196}"/>
              </a:ext>
            </a:extLst>
          </p:cNvPr>
          <p:cNvSpPr/>
          <p:nvPr/>
        </p:nvSpPr>
        <p:spPr>
          <a:xfrm>
            <a:off x="2802255" y="1174198"/>
            <a:ext cx="6587490"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（一）资本主义的灭亡和向社会主义的转变是一个长期的过程</a:t>
            </a:r>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二、实现共产主义是长期的历史过程</a:t>
            </a:r>
          </a:p>
        </p:txBody>
      </p:sp>
      <p:sp>
        <p:nvSpPr>
          <p:cNvPr id="47111" name="文本框 3"/>
          <p:cNvSpPr txBox="1"/>
          <p:nvPr/>
        </p:nvSpPr>
        <p:spPr>
          <a:xfrm>
            <a:off x="5235209" y="3068774"/>
            <a:ext cx="6084570" cy="2861310"/>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a:ea typeface="微软雅黑"/>
              </a:rPr>
              <a:t>邓小平指出：</a:t>
            </a:r>
            <a:r>
              <a:rPr kumimoji="0" lang="zh-CN" altLang="en-US" sz="2400" b="0" i="0" u="none" strike="noStrike" kern="1200" cap="none" spc="0" normalizeH="0" baseline="0" noProof="0" dirty="0">
                <a:ln>
                  <a:noFill/>
                </a:ln>
                <a:solidFill>
                  <a:prstClr val="black"/>
                </a:solidFill>
                <a:effectLst/>
                <a:uLnTx/>
                <a:uFillTx/>
                <a:latin typeface="微软雅黑"/>
                <a:ea typeface="微软雅黑"/>
              </a:rPr>
              <a:t>“我们搞社会主义才几十年，还处在初级阶段。巩固和发展社会主义制度，还需要一个很长的历史阶段，需要我们几代人、十几代人，甚至几十代人坚持不懈地努力奋斗，决不能掉以轻心。”</a:t>
            </a:r>
          </a:p>
        </p:txBody>
      </p:sp>
      <p:pic>
        <p:nvPicPr>
          <p:cNvPr id="3" name="图片 2"/>
          <p:cNvPicPr>
            <a:picLocks noChangeAspect="1"/>
          </p:cNvPicPr>
          <p:nvPr/>
        </p:nvPicPr>
        <p:blipFill>
          <a:blip r:embed="rId2"/>
          <a:stretch>
            <a:fillRect/>
          </a:stretch>
        </p:blipFill>
        <p:spPr>
          <a:xfrm>
            <a:off x="872221" y="2841625"/>
            <a:ext cx="3675649" cy="31818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矩形: 圆角 6">
            <a:extLst>
              <a:ext uri="{FF2B5EF4-FFF2-40B4-BE49-F238E27FC236}">
                <a16:creationId xmlns:a16="http://schemas.microsoft.com/office/drawing/2014/main" xmlns="" id="{54EDC349-85E4-4BEA-93A3-E2694B7BC004}"/>
              </a:ext>
            </a:extLst>
          </p:cNvPr>
          <p:cNvSpPr/>
          <p:nvPr/>
        </p:nvSpPr>
        <p:spPr>
          <a:xfrm>
            <a:off x="1947400" y="1174198"/>
            <a:ext cx="8297200"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（二）社会主义社会的充分发展和最终向共产主义过渡需要很长的历史时期</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4909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7094264" y="2713602"/>
            <a:ext cx="4492730" cy="1487715"/>
          </a:xfrm>
          <a:prstGeom prst="rect">
            <a:avLst/>
          </a:prstGeom>
        </p:spPr>
        <p:txBody>
          <a:bodyPr wrap="square">
            <a:spAutoFit/>
          </a:bodyPr>
          <a:lstStyle/>
          <a:p>
            <a:pPr algn="ctr" eaLnBrk="1" hangingPunct="1">
              <a:lnSpc>
                <a:spcPct val="150000"/>
              </a:lnSpc>
              <a:spcBef>
                <a:spcPts val="1400"/>
              </a:spcBef>
              <a:buFontTx/>
              <a:buNone/>
            </a:pPr>
            <a:r>
              <a:rPr lang="zh-CN" altLang="en-US" sz="2800" b="1" dirty="0">
                <a:solidFill>
                  <a:srgbClr val="B26A37"/>
                </a:solidFill>
              </a:rPr>
              <a:t>说一说</a:t>
            </a:r>
          </a:p>
          <a:p>
            <a:pPr algn="ctr" eaLnBrk="1" hangingPunct="1">
              <a:lnSpc>
                <a:spcPct val="150000"/>
              </a:lnSpc>
              <a:spcBef>
                <a:spcPts val="1400"/>
              </a:spcBef>
              <a:buFontTx/>
              <a:buNone/>
            </a:pPr>
            <a:r>
              <a:rPr lang="zh-CN" altLang="en-US" sz="2800" b="1" dirty="0">
                <a:solidFill>
                  <a:srgbClr val="B26A37"/>
                </a:solidFill>
                <a:sym typeface="+mn-lt"/>
              </a:rPr>
              <a:t>人与动物的区别是什么？</a:t>
            </a:r>
          </a:p>
        </p:txBody>
      </p:sp>
      <p:pic>
        <p:nvPicPr>
          <p:cNvPr id="11" name="图片 10"/>
          <p:cNvPicPr>
            <a:picLocks noChangeAspect="1"/>
          </p:cNvPicPr>
          <p:nvPr/>
        </p:nvPicPr>
        <p:blipFill>
          <a:blip r:embed="rId3"/>
          <a:stretch>
            <a:fillRect/>
          </a:stretch>
        </p:blipFill>
        <p:spPr>
          <a:xfrm>
            <a:off x="918117" y="883930"/>
            <a:ext cx="5672001" cy="53833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4818" name="文本框 2"/>
          <p:cNvSpPr txBox="1"/>
          <p:nvPr/>
        </p:nvSpPr>
        <p:spPr>
          <a:xfrm>
            <a:off x="5138057" y="2516194"/>
            <a:ext cx="6754201" cy="3981988"/>
          </a:xfrm>
          <a:prstGeom prst="rect">
            <a:avLst/>
          </a:prstGeom>
          <a:noFill/>
          <a:ln w="9525">
            <a:noFill/>
          </a:ln>
        </p:spPr>
        <p:txBody>
          <a:bodyPr wrap="square" anchor="t">
            <a:spAutoFit/>
          </a:bodyPr>
          <a:lstStyle/>
          <a:p>
            <a:pPr marL="0" marR="0" lvl="0" indent="628650" algn="just" defTabSz="914400" rtl="0" eaLnBrk="0" fontAlgn="base" latinLnBrk="0" hangingPunct="0">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共产主义决不是“土豆烧牛肉”那么简单，不可能唾手可得、一蹴而就，但我们不能因为实现共产主义理想是一个漫长的过程，就认为那是虚无缥缈的海市蜃楼，就不去做一个忠诚的共产党员。</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628650" algn="r" defTabSz="914400" rtl="0" eaLnBrk="0" fontAlgn="base" latinLnBrk="0" hangingPunct="0">
              <a:lnSpc>
                <a:spcPct val="150000"/>
              </a:lnSpc>
              <a:spcBef>
                <a:spcPts val="6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习近平谈治国理政</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第二卷，外文出版社</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2017</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年版，第</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142</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页</a:t>
            </a:r>
          </a:p>
        </p:txBody>
      </p:sp>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二、实现共产主义是长期的历史过程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42" y="2843753"/>
            <a:ext cx="4641789" cy="3092591"/>
          </a:xfrm>
          <a:prstGeom prst="rect">
            <a:avLst/>
          </a:prstGeom>
          <a:ln>
            <a:noFill/>
          </a:ln>
          <a:effectLst>
            <a:outerShdw blurRad="292100" dist="139700" dir="2700000" algn="tl" rotWithShape="0">
              <a:srgbClr val="333333">
                <a:alpha val="65000"/>
              </a:srgbClr>
            </a:outerShdw>
          </a:effectLst>
        </p:spPr>
      </p:pic>
      <p:sp>
        <p:nvSpPr>
          <p:cNvPr id="6" name="矩形: 圆角 5">
            <a:extLst>
              <a:ext uri="{FF2B5EF4-FFF2-40B4-BE49-F238E27FC236}">
                <a16:creationId xmlns:a16="http://schemas.microsoft.com/office/drawing/2014/main" xmlns="" id="{0215812F-95A8-434E-B8E2-4EC6BC83C2D5}"/>
              </a:ext>
            </a:extLst>
          </p:cNvPr>
          <p:cNvSpPr/>
          <p:nvPr/>
        </p:nvSpPr>
        <p:spPr>
          <a:xfrm>
            <a:off x="1947400" y="1174198"/>
            <a:ext cx="8297200"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（二）社会主义社会的充分发展和最终向共产主义过渡需要很长的历史时期</a:t>
            </a:r>
          </a:p>
        </p:txBody>
      </p:sp>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二、实现共产主义是长期的历史过程</a:t>
            </a:r>
          </a:p>
        </p:txBody>
      </p:sp>
      <p:sp>
        <p:nvSpPr>
          <p:cNvPr id="6" name="文本框 3">
            <a:extLst>
              <a:ext uri="{FF2B5EF4-FFF2-40B4-BE49-F238E27FC236}">
                <a16:creationId xmlns:a16="http://schemas.microsoft.com/office/drawing/2014/main" xmlns="" id="{C6F26831-CB01-4083-8468-BEE4BCB29516}"/>
              </a:ext>
            </a:extLst>
          </p:cNvPr>
          <p:cNvSpPr txBox="1"/>
          <p:nvPr/>
        </p:nvSpPr>
        <p:spPr>
          <a:xfrm>
            <a:off x="774794" y="2518897"/>
            <a:ext cx="2006506" cy="2601546"/>
          </a:xfrm>
          <a:prstGeom prst="rect">
            <a:avLst/>
          </a:prstGeom>
          <a:noFill/>
          <a:ln w="9525">
            <a:noFill/>
          </a:ln>
        </p:spPr>
        <p:txBody>
          <a:bodyPr wrap="square" anchor="t">
            <a:spAutoFit/>
          </a:bodyPr>
          <a:lstStyle/>
          <a:p>
            <a:pPr algn="just" eaLnBrk="0" hangingPunct="0">
              <a:lnSpc>
                <a:spcPct val="150000"/>
              </a:lnSpc>
              <a:spcBef>
                <a:spcPts val="600"/>
              </a:spcBef>
            </a:pPr>
            <a:r>
              <a:rPr lang="zh-CN" altLang="en-US" sz="2800" b="1" dirty="0">
                <a:latin typeface="微软雅黑" panose="020B0503020204020204" pitchFamily="34" charset="-122"/>
                <a:ea typeface="微软雅黑" panose="020B0503020204020204" pitchFamily="34" charset="-122"/>
              </a:rPr>
              <a:t>“共产主义渺茫论”大体上有三重思维逻辑</a:t>
            </a:r>
          </a:p>
        </p:txBody>
      </p:sp>
      <p:grpSp>
        <p:nvGrpSpPr>
          <p:cNvPr id="8" name="组合 7">
            <a:extLst>
              <a:ext uri="{FF2B5EF4-FFF2-40B4-BE49-F238E27FC236}">
                <a16:creationId xmlns:a16="http://schemas.microsoft.com/office/drawing/2014/main" xmlns="" id="{A6A28211-7583-4377-B463-1397AFADBA80}"/>
              </a:ext>
            </a:extLst>
          </p:cNvPr>
          <p:cNvGrpSpPr/>
          <p:nvPr/>
        </p:nvGrpSpPr>
        <p:grpSpPr>
          <a:xfrm>
            <a:off x="4000070" y="1402082"/>
            <a:ext cx="4099238" cy="2525484"/>
            <a:chOff x="3956528" y="1465944"/>
            <a:chExt cx="4099238" cy="2525484"/>
          </a:xfrm>
        </p:grpSpPr>
        <p:sp>
          <p:nvSpPr>
            <p:cNvPr id="9" name="Rectangle 22">
              <a:extLst>
                <a:ext uri="{FF2B5EF4-FFF2-40B4-BE49-F238E27FC236}">
                  <a16:creationId xmlns:a16="http://schemas.microsoft.com/office/drawing/2014/main" xmlns="" id="{76002009-5B28-41B2-BD3D-CDED2D7D234F}"/>
                </a:ext>
              </a:extLst>
            </p:cNvPr>
            <p:cNvSpPr/>
            <p:nvPr/>
          </p:nvSpPr>
          <p:spPr>
            <a:xfrm>
              <a:off x="3956528" y="3301719"/>
              <a:ext cx="4099238" cy="689709"/>
            </a:xfrm>
            <a:prstGeom prst="rect">
              <a:avLst/>
            </a:prstGeom>
            <a:solidFill>
              <a:srgbClr val="8A51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FFFF"/>
                  </a:solidFill>
                  <a:effectLst/>
                  <a:uLnTx/>
                  <a:uFillTx/>
                  <a:latin typeface="字魂105号-简雅黑"/>
                  <a:cs typeface="+mn-ea"/>
                  <a:sym typeface="+mn-lt"/>
                </a:rPr>
                <a:t>第一</a:t>
              </a:r>
              <a:endParaRPr kumimoji="0" lang="en-US" sz="2800" b="1"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0" name="Rectangle 22">
              <a:extLst>
                <a:ext uri="{FF2B5EF4-FFF2-40B4-BE49-F238E27FC236}">
                  <a16:creationId xmlns:a16="http://schemas.microsoft.com/office/drawing/2014/main" xmlns="" id="{7CBFFBB9-C055-4E7D-A80C-CC601145B3EE}"/>
                </a:ext>
              </a:extLst>
            </p:cNvPr>
            <p:cNvSpPr/>
            <p:nvPr/>
          </p:nvSpPr>
          <p:spPr>
            <a:xfrm>
              <a:off x="3956528" y="1465944"/>
              <a:ext cx="4099238" cy="1835776"/>
            </a:xfrm>
            <a:prstGeom prst="rect">
              <a:avLst/>
            </a:prstGeom>
            <a:gradFill>
              <a:gsLst>
                <a:gs pos="60000">
                  <a:srgbClr val="B26A37"/>
                </a:gs>
                <a:gs pos="100000">
                  <a:srgbClr val="8A512A"/>
                </a:gs>
              </a:gsLst>
              <a:lin ang="5400000" scaled="1"/>
            </a:gradFill>
            <a:ln w="12700" cap="flat" cmpd="sng" algn="ctr">
              <a:noFill/>
              <a:prstDash val="solid"/>
              <a:miter lim="800000"/>
            </a:ln>
            <a:effectLst/>
          </p:spPr>
          <p:txBody>
            <a:bodyPr lIns="180000" rIns="180000" rtlCol="0" anchor="ctr"/>
            <a:lstStyle/>
            <a:p>
              <a:pPr marL="0" marR="0" lvl="0" indent="629920" algn="just" defTabSz="914400" eaLnBrk="1" fontAlgn="auto" latinLnBrk="0" hangingPunct="1">
                <a:lnSpc>
                  <a:spcPct val="150000"/>
                </a:lnSpc>
                <a:spcBef>
                  <a:spcPts val="0"/>
                </a:spcBef>
                <a:spcAft>
                  <a:spcPts val="0"/>
                </a:spcAft>
                <a:buClrTx/>
                <a:buSzTx/>
                <a:buFontTx/>
                <a:buNone/>
                <a:defRPr/>
              </a:pPr>
              <a:r>
                <a:rPr lang="zh-CN" altLang="en-US" sz="2400" dirty="0">
                  <a:solidFill>
                    <a:schemeClr val="bg1"/>
                  </a:solidFill>
                  <a:latin typeface="微软雅黑" panose="020B0503020204020204" pitchFamily="34" charset="-122"/>
                </a:rPr>
                <a:t>共产主义是遥远未来的事，与我无关，与我的儿子无关，叫我如何相信它？</a:t>
              </a:r>
              <a:endParaRPr kumimoji="0" lang="en-US" sz="2400" b="0" i="0" u="none" strike="noStrike" kern="0" cap="none" spc="0" normalizeH="0" baseline="0" noProof="0" dirty="0">
                <a:ln>
                  <a:noFill/>
                </a:ln>
                <a:solidFill>
                  <a:schemeClr val="bg1"/>
                </a:solidFill>
                <a:effectLst/>
                <a:uLnTx/>
                <a:uFillTx/>
                <a:latin typeface="字魂105号-简雅黑"/>
                <a:cs typeface="+mn-ea"/>
                <a:sym typeface="+mn-lt"/>
              </a:endParaRPr>
            </a:p>
          </p:txBody>
        </p:sp>
      </p:grpSp>
      <p:grpSp>
        <p:nvGrpSpPr>
          <p:cNvPr id="11" name="组合 10">
            <a:extLst>
              <a:ext uri="{FF2B5EF4-FFF2-40B4-BE49-F238E27FC236}">
                <a16:creationId xmlns:a16="http://schemas.microsoft.com/office/drawing/2014/main" xmlns="" id="{C85D0EDB-3B31-4E58-AC9B-B008DAA56968}"/>
              </a:ext>
            </a:extLst>
          </p:cNvPr>
          <p:cNvGrpSpPr/>
          <p:nvPr/>
        </p:nvGrpSpPr>
        <p:grpSpPr>
          <a:xfrm>
            <a:off x="4000070" y="3927566"/>
            <a:ext cx="4099238" cy="2525484"/>
            <a:chOff x="3956528" y="1465944"/>
            <a:chExt cx="4099238" cy="2525484"/>
          </a:xfrm>
        </p:grpSpPr>
        <p:sp>
          <p:nvSpPr>
            <p:cNvPr id="12" name="Rectangle 22">
              <a:extLst>
                <a:ext uri="{FF2B5EF4-FFF2-40B4-BE49-F238E27FC236}">
                  <a16:creationId xmlns:a16="http://schemas.microsoft.com/office/drawing/2014/main" xmlns="" id="{A0374F62-0482-4C6D-BA74-766AA82FD0B4}"/>
                </a:ext>
              </a:extLst>
            </p:cNvPr>
            <p:cNvSpPr/>
            <p:nvPr/>
          </p:nvSpPr>
          <p:spPr>
            <a:xfrm>
              <a:off x="3956528" y="3301719"/>
              <a:ext cx="4099238" cy="689709"/>
            </a:xfrm>
            <a:prstGeom prst="rect">
              <a:avLst/>
            </a:prstGeom>
            <a:solidFill>
              <a:srgbClr val="8A51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FFFF"/>
                  </a:solidFill>
                  <a:effectLst/>
                  <a:uLnTx/>
                  <a:uFillTx/>
                  <a:latin typeface="字魂105号-简雅黑"/>
                  <a:cs typeface="+mn-ea"/>
                  <a:sym typeface="+mn-lt"/>
                </a:rPr>
                <a:t>第二</a:t>
              </a:r>
              <a:endParaRPr kumimoji="0" lang="en-US" sz="2800" b="1"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3" name="Rectangle 22">
              <a:extLst>
                <a:ext uri="{FF2B5EF4-FFF2-40B4-BE49-F238E27FC236}">
                  <a16:creationId xmlns:a16="http://schemas.microsoft.com/office/drawing/2014/main" xmlns="" id="{DEDC5D8D-AD5A-4E5F-B6A9-2E9398F7962F}"/>
                </a:ext>
              </a:extLst>
            </p:cNvPr>
            <p:cNvSpPr/>
            <p:nvPr/>
          </p:nvSpPr>
          <p:spPr>
            <a:xfrm>
              <a:off x="3956528" y="1465944"/>
              <a:ext cx="4099238" cy="1835776"/>
            </a:xfrm>
            <a:prstGeom prst="rect">
              <a:avLst/>
            </a:prstGeom>
            <a:gradFill>
              <a:gsLst>
                <a:gs pos="60000">
                  <a:srgbClr val="B26A37"/>
                </a:gs>
                <a:gs pos="100000">
                  <a:srgbClr val="8A512A"/>
                </a:gs>
              </a:gsLst>
              <a:lin ang="5400000" scaled="1"/>
            </a:gradFill>
            <a:ln w="12700" cap="flat" cmpd="sng" algn="ctr">
              <a:noFill/>
              <a:prstDash val="solid"/>
              <a:miter lim="800000"/>
            </a:ln>
            <a:effectLst/>
          </p:spPr>
          <p:txBody>
            <a:bodyPr lIns="180000" rIns="180000" rtlCol="0" anchor="ctr"/>
            <a:lstStyle/>
            <a:p>
              <a:pPr indent="629920" algn="just" eaLnBrk="1" fontAlgn="auto" hangingPunct="1">
                <a:lnSpc>
                  <a:spcPct val="150000"/>
                </a:lnSpc>
                <a:spcBef>
                  <a:spcPts val="0"/>
                </a:spcBef>
                <a:spcAft>
                  <a:spcPts val="0"/>
                </a:spcAft>
              </a:pPr>
              <a:r>
                <a:rPr lang="zh-CN" altLang="en-US" sz="2400" dirty="0">
                  <a:solidFill>
                    <a:schemeClr val="bg1"/>
                  </a:solidFill>
                  <a:latin typeface="微软雅黑" panose="020B0503020204020204" pitchFamily="34" charset="-122"/>
                </a:rPr>
                <a:t>共产主义社会据说实行“按需分配”，想什么，要什么，有什么，你相信吗？</a:t>
              </a:r>
              <a:endParaRPr lang="en-US" sz="2400" dirty="0">
                <a:solidFill>
                  <a:schemeClr val="bg1"/>
                </a:solidFill>
                <a:latin typeface="微软雅黑" panose="020B0503020204020204" pitchFamily="34" charset="-122"/>
                <a:sym typeface="+mn-lt"/>
              </a:endParaRPr>
            </a:p>
          </p:txBody>
        </p:sp>
      </p:grpSp>
      <p:grpSp>
        <p:nvGrpSpPr>
          <p:cNvPr id="14" name="组合 13">
            <a:extLst>
              <a:ext uri="{FF2B5EF4-FFF2-40B4-BE49-F238E27FC236}">
                <a16:creationId xmlns:a16="http://schemas.microsoft.com/office/drawing/2014/main" xmlns="" id="{FEB77DA0-6AAA-4DB3-A254-C7A43A07C89F}"/>
              </a:ext>
            </a:extLst>
          </p:cNvPr>
          <p:cNvGrpSpPr/>
          <p:nvPr/>
        </p:nvGrpSpPr>
        <p:grpSpPr>
          <a:xfrm>
            <a:off x="8099308" y="2756639"/>
            <a:ext cx="4099238" cy="2525484"/>
            <a:chOff x="3956528" y="1465944"/>
            <a:chExt cx="4099238" cy="2525484"/>
          </a:xfrm>
        </p:grpSpPr>
        <p:sp>
          <p:nvSpPr>
            <p:cNvPr id="15" name="Rectangle 22">
              <a:extLst>
                <a:ext uri="{FF2B5EF4-FFF2-40B4-BE49-F238E27FC236}">
                  <a16:creationId xmlns:a16="http://schemas.microsoft.com/office/drawing/2014/main" xmlns="" id="{7E80C311-0EE7-4197-9C9C-357FC25C7B9A}"/>
                </a:ext>
              </a:extLst>
            </p:cNvPr>
            <p:cNvSpPr/>
            <p:nvPr/>
          </p:nvSpPr>
          <p:spPr>
            <a:xfrm>
              <a:off x="3956528" y="3301719"/>
              <a:ext cx="4099238" cy="689709"/>
            </a:xfrm>
            <a:prstGeom prst="rect">
              <a:avLst/>
            </a:prstGeom>
            <a:solidFill>
              <a:srgbClr val="8A51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FFFF"/>
                  </a:solidFill>
                  <a:effectLst/>
                  <a:uLnTx/>
                  <a:uFillTx/>
                  <a:latin typeface="字魂105号-简雅黑"/>
                  <a:cs typeface="+mn-ea"/>
                  <a:sym typeface="+mn-lt"/>
                </a:rPr>
                <a:t>第三</a:t>
              </a:r>
              <a:endParaRPr kumimoji="0" lang="en-US" sz="2800" b="1" i="0" u="none" strike="noStrike" kern="0" cap="none" spc="0" normalizeH="0" baseline="0" noProof="0" dirty="0">
                <a:ln>
                  <a:noFill/>
                </a:ln>
                <a:solidFill>
                  <a:srgbClr val="FFFFFF"/>
                </a:solidFill>
                <a:effectLst/>
                <a:uLnTx/>
                <a:uFillTx/>
                <a:latin typeface="字魂105号-简雅黑"/>
                <a:cs typeface="+mn-ea"/>
                <a:sym typeface="+mn-lt"/>
              </a:endParaRPr>
            </a:p>
          </p:txBody>
        </p:sp>
        <p:sp>
          <p:nvSpPr>
            <p:cNvPr id="16" name="Rectangle 22">
              <a:extLst>
                <a:ext uri="{FF2B5EF4-FFF2-40B4-BE49-F238E27FC236}">
                  <a16:creationId xmlns:a16="http://schemas.microsoft.com/office/drawing/2014/main" xmlns="" id="{972982D7-A709-43FA-A094-EFF5E0CD1E0C}"/>
                </a:ext>
              </a:extLst>
            </p:cNvPr>
            <p:cNvSpPr/>
            <p:nvPr/>
          </p:nvSpPr>
          <p:spPr>
            <a:xfrm>
              <a:off x="3956528" y="1465944"/>
              <a:ext cx="4099238" cy="1835776"/>
            </a:xfrm>
            <a:prstGeom prst="rect">
              <a:avLst/>
            </a:prstGeom>
            <a:gradFill>
              <a:gsLst>
                <a:gs pos="60000">
                  <a:srgbClr val="B26A37"/>
                </a:gs>
                <a:gs pos="100000">
                  <a:srgbClr val="8A512A"/>
                </a:gs>
              </a:gsLst>
              <a:lin ang="5400000" scaled="1"/>
            </a:gradFill>
            <a:ln w="12700" cap="flat" cmpd="sng" algn="ctr">
              <a:noFill/>
              <a:prstDash val="solid"/>
              <a:miter lim="800000"/>
            </a:ln>
            <a:effectLst/>
          </p:spPr>
          <p:txBody>
            <a:bodyPr lIns="180000" rIns="180000" rtlCol="0" anchor="ctr"/>
            <a:lstStyle/>
            <a:p>
              <a:pPr indent="629920" algn="just" eaLnBrk="1" fontAlgn="auto" hangingPunct="1">
                <a:lnSpc>
                  <a:spcPct val="150000"/>
                </a:lnSpc>
                <a:spcBef>
                  <a:spcPts val="0"/>
                </a:spcBef>
                <a:spcAft>
                  <a:spcPts val="0"/>
                </a:spcAft>
              </a:pPr>
              <a:r>
                <a:rPr lang="zh-CN" altLang="en-US" sz="2400" dirty="0">
                  <a:solidFill>
                    <a:schemeClr val="bg1"/>
                  </a:solidFill>
                  <a:latin typeface="微软雅黑" panose="020B0503020204020204" pitchFamily="34" charset="-122"/>
                </a:rPr>
                <a:t>理想很美好，然而现实不会迁就任何理想。</a:t>
              </a:r>
              <a:endParaRPr lang="en-US" sz="2400" dirty="0">
                <a:solidFill>
                  <a:schemeClr val="bg1"/>
                </a:solidFill>
                <a:latin typeface="微软雅黑" panose="020B0503020204020204" pitchFamily="34" charset="-122"/>
                <a:sym typeface="+mn-lt"/>
              </a:endParaRPr>
            </a:p>
          </p:txBody>
        </p:sp>
      </p:grpSp>
    </p:spTree>
    <p:extLst>
      <p:ext uri="{BB962C8B-B14F-4D97-AF65-F5344CB8AC3E}">
        <p14:creationId xmlns:p14="http://schemas.microsoft.com/office/powerpoint/2010/main" val="4032387913"/>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6866" name="文本框 1"/>
          <p:cNvSpPr txBox="1"/>
          <p:nvPr/>
        </p:nvSpPr>
        <p:spPr>
          <a:xfrm>
            <a:off x="559435" y="2787393"/>
            <a:ext cx="4184015" cy="3351046"/>
          </a:xfrm>
          <a:prstGeom prst="rect">
            <a:avLst/>
          </a:prstGeom>
          <a:noFill/>
          <a:ln w="9525">
            <a:noFill/>
          </a:ln>
        </p:spPr>
        <p:txBody>
          <a:bodyPr wrap="square" anchor="t">
            <a:spAutoFit/>
          </a:bodyPr>
          <a:lstStyle/>
          <a:p>
            <a:pPr marL="0" marR="0" lvl="0" indent="628650" algn="just" defTabSz="914400" rtl="0" eaLnBrk="0" fontAlgn="base" latinLnBrk="0" hangingPunct="0">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共产主义必胜，但不会速胜；实现共产主义是长期的过程，但绝不是虚无缥缈。树立共产主义远大理想，为实现共产主义添砖加瓦，必须从现在做起、从自己做起。</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二、实现共产主义是长期的历史过程</a:t>
            </a:r>
          </a:p>
        </p:txBody>
      </p:sp>
      <p:sp>
        <p:nvSpPr>
          <p:cNvPr id="7" name="圆角矩形 1">
            <a:extLst>
              <a:ext uri="{FF2B5EF4-FFF2-40B4-BE49-F238E27FC236}">
                <a16:creationId xmlns:a16="http://schemas.microsoft.com/office/drawing/2014/main" xmlns="" id="{4271AE14-2A34-4CD9-86A3-C9FAABDE3B24}"/>
              </a:ext>
            </a:extLst>
          </p:cNvPr>
          <p:cNvSpPr/>
          <p:nvPr/>
        </p:nvSpPr>
        <p:spPr>
          <a:xfrm>
            <a:off x="7341054" y="3118375"/>
            <a:ext cx="4415336" cy="2903358"/>
          </a:xfrm>
          <a:prstGeom prst="roundRect">
            <a:avLst>
              <a:gd name="adj" fmla="val 0"/>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0" fontAlgn="base" latinLnBrk="0" hangingPunct="0">
              <a:lnSpc>
                <a:spcPct val="15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mn-cs"/>
                <a:sym typeface="Arial" panose="020B0604020202020204" pitchFamily="34" charset="0"/>
              </a:rPr>
              <a:t>理直气壮拒斥</a:t>
            </a:r>
            <a:endParaRPr kumimoji="0" lang="en-US" altLang="zh-CN" sz="3200" b="1" i="0" u="none" strike="noStrike" kern="1200" cap="none" spc="0" normalizeH="0" baseline="0" noProof="0" dirty="0">
              <a:ln>
                <a:noFill/>
              </a:ln>
              <a:solidFill>
                <a:prstClr val="white"/>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457200" rtl="0" eaLnBrk="0" fontAlgn="base" latinLnBrk="0" hangingPunct="0">
              <a:lnSpc>
                <a:spcPct val="15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mn-cs"/>
                <a:sym typeface="Arial" panose="020B0604020202020204" pitchFamily="34" charset="0"/>
              </a:rPr>
              <a:t>“共产主义渺茫论”</a:t>
            </a:r>
          </a:p>
        </p:txBody>
      </p:sp>
      <p:pic>
        <p:nvPicPr>
          <p:cNvPr id="4" name="图片 3">
            <a:extLst>
              <a:ext uri="{FF2B5EF4-FFF2-40B4-BE49-F238E27FC236}">
                <a16:creationId xmlns:a16="http://schemas.microsoft.com/office/drawing/2014/main" xmlns="" id="{E825C88D-E682-426E-893B-4EAE06FCAAB8}"/>
              </a:ext>
            </a:extLst>
          </p:cNvPr>
          <p:cNvPicPr>
            <a:picLocks noChangeAspect="1"/>
          </p:cNvPicPr>
          <p:nvPr/>
        </p:nvPicPr>
        <p:blipFill rotWithShape="1">
          <a:blip r:embed="rId3">
            <a:extLst>
              <a:ext uri="{28A0092B-C50C-407E-A947-70E740481C1C}">
                <a14:useLocalDpi xmlns:a14="http://schemas.microsoft.com/office/drawing/2010/main" val="0"/>
              </a:ext>
            </a:extLst>
          </a:blip>
          <a:srcRect t="8495"/>
          <a:stretch/>
        </p:blipFill>
        <p:spPr>
          <a:xfrm>
            <a:off x="4988902" y="2537378"/>
            <a:ext cx="2499946" cy="4065352"/>
          </a:xfrm>
          <a:prstGeom prst="rect">
            <a:avLst/>
          </a:prstGeom>
          <a:ln>
            <a:noFill/>
          </a:ln>
          <a:effectLst>
            <a:outerShdw blurRad="292100" dist="139700" dir="2700000" algn="tl" rotWithShape="0">
              <a:srgbClr val="333333">
                <a:alpha val="65000"/>
              </a:srgbClr>
            </a:outerShdw>
          </a:effectLst>
        </p:spPr>
      </p:pic>
      <p:sp>
        <p:nvSpPr>
          <p:cNvPr id="8" name="矩形: 圆角 7">
            <a:extLst>
              <a:ext uri="{FF2B5EF4-FFF2-40B4-BE49-F238E27FC236}">
                <a16:creationId xmlns:a16="http://schemas.microsoft.com/office/drawing/2014/main" xmlns="" id="{0C3A2128-2CE3-4993-990A-EACC3C9D410C}"/>
              </a:ext>
            </a:extLst>
          </p:cNvPr>
          <p:cNvSpPr/>
          <p:nvPr/>
        </p:nvSpPr>
        <p:spPr>
          <a:xfrm>
            <a:off x="1947400" y="1174198"/>
            <a:ext cx="8297200"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（二）社会主义社会的充分发展和最终向共产主义过渡需要很长的历史时期</a:t>
            </a:r>
          </a:p>
        </p:txBody>
      </p:sp>
    </p:spTree>
    <p:extLst>
      <p:ext uri="{BB962C8B-B14F-4D97-AF65-F5344CB8AC3E}">
        <p14:creationId xmlns:p14="http://schemas.microsoft.com/office/powerpoint/2010/main" val="1534836"/>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6866" name="文本框 1"/>
          <p:cNvSpPr txBox="1"/>
          <p:nvPr/>
        </p:nvSpPr>
        <p:spPr>
          <a:xfrm>
            <a:off x="692785" y="2807978"/>
            <a:ext cx="5022215" cy="3351046"/>
          </a:xfrm>
          <a:prstGeom prst="rect">
            <a:avLst/>
          </a:prstGeom>
          <a:noFill/>
          <a:ln w="9525">
            <a:noFill/>
          </a:ln>
        </p:spPr>
        <p:txBody>
          <a:bodyPr wrap="square" anchor="t">
            <a:spAutoFit/>
          </a:bodyPr>
          <a:lstStyle/>
          <a:p>
            <a:pPr marL="0" marR="0" lvl="0" indent="628650" algn="just" defTabSz="914400" rtl="0" eaLnBrk="0" fontAlgn="base" latinLnBrk="0" hangingPunct="0">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坚持社会主义道路，坚持社会主义制度，是我们在当代世界为共产主义事业作出的重要贡献。放弃社会主义道路也就是放弃对共产主义理想的追求，就是对共产主义事业的背叛。</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二、实现共产主义是长期的历史过程</a:t>
            </a:r>
          </a:p>
        </p:txBody>
      </p:sp>
      <p:pic>
        <p:nvPicPr>
          <p:cNvPr id="3" name="图片 2"/>
          <p:cNvPicPr>
            <a:picLocks noChangeAspect="1"/>
          </p:cNvPicPr>
          <p:nvPr/>
        </p:nvPicPr>
        <p:blipFill>
          <a:blip r:embed="rId3"/>
          <a:stretch>
            <a:fillRect/>
          </a:stretch>
        </p:blipFill>
        <p:spPr>
          <a:xfrm>
            <a:off x="6400802" y="2886075"/>
            <a:ext cx="5257800" cy="3223260"/>
          </a:xfrm>
          <a:prstGeom prst="rect">
            <a:avLst/>
          </a:prstGeom>
        </p:spPr>
      </p:pic>
      <p:sp>
        <p:nvSpPr>
          <p:cNvPr id="6" name="矩形: 圆角 5">
            <a:extLst>
              <a:ext uri="{FF2B5EF4-FFF2-40B4-BE49-F238E27FC236}">
                <a16:creationId xmlns:a16="http://schemas.microsoft.com/office/drawing/2014/main" xmlns="" id="{86690EC6-773E-4D07-8DAC-DD21CA47497B}"/>
              </a:ext>
            </a:extLst>
          </p:cNvPr>
          <p:cNvSpPr/>
          <p:nvPr/>
        </p:nvSpPr>
        <p:spPr>
          <a:xfrm>
            <a:off x="1947400" y="1174198"/>
            <a:ext cx="8297200"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（二）社会主义社会的充分发展和最终向共产主义过渡需要很长的历史时期</a:t>
            </a:r>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5556"/>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任意多边形: 形状 9"/>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ongolian Baiti" panose="03000500000000000000" charset="0"/>
            </a:endParaRPr>
          </a:p>
        </p:txBody>
      </p:sp>
      <p:grpSp>
        <p:nvGrpSpPr>
          <p:cNvPr id="12" name="组合 11"/>
          <p:cNvGrpSpPr/>
          <p:nvPr/>
        </p:nvGrpSpPr>
        <p:grpSpPr>
          <a:xfrm>
            <a:off x="-1445959" y="-484972"/>
            <a:ext cx="3551484" cy="2696717"/>
            <a:chOff x="-1194399" y="1461039"/>
            <a:chExt cx="2591737" cy="1967961"/>
          </a:xfrm>
        </p:grpSpPr>
        <p:sp>
          <p:nvSpPr>
            <p:cNvPr id="13" name="平行四边形 12"/>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p:cNvSpPr/>
          <p:nvPr/>
        </p:nvSpPr>
        <p:spPr>
          <a:xfrm>
            <a:off x="1964996" y="3065538"/>
            <a:ext cx="6962775" cy="3227935"/>
          </a:xfrm>
          <a:prstGeom prst="rect">
            <a:avLst/>
          </a:prstGeom>
          <a:effectLst/>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5400" b="1" i="0" u="none" strike="noStrike" kern="1200" cap="none" spc="-10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 共产主义远大理想与</a:t>
            </a:r>
            <a:endParaRPr kumimoji="0" lang="en-US" altLang="zh-CN" sz="5400" b="1" i="0" u="none" strike="noStrike" kern="1200" cap="none" spc="-10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5400" b="1" i="0" u="none" strike="noStrike" kern="1200" cap="none" spc="-10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中国特色社会主义</a:t>
            </a:r>
            <a:endParaRPr kumimoji="0" lang="en-US" altLang="zh-CN" sz="5400" b="1" i="0" u="none" strike="noStrike" kern="1200" cap="none" spc="-10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5400" b="1" i="0" u="none" strike="noStrike" kern="1200" cap="none" spc="-10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共同理想</a:t>
            </a:r>
          </a:p>
        </p:txBody>
      </p:sp>
      <p:sp>
        <p:nvSpPr>
          <p:cNvPr id="30" name="矩形: 圆角 29"/>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pic>
        <p:nvPicPr>
          <p:cNvPr id="16" name="图片 8">
            <a:hlinkClick r:id="rId4" action="ppaction://hlinksldjump"/>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3" grpId="0" bldLvl="0" animBg="1"/>
      <p:bldP spid="24" grpId="0" bldLvl="0" animBg="1"/>
      <p:bldP spid="26" grpId="0" bldLvl="0" animBg="1"/>
      <p:bldP spid="3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 y="0"/>
            <a:ext cx="12143233" cy="6858000"/>
          </a:xfrm>
          <a:prstGeom prst="rect">
            <a:avLst/>
          </a:prstGeom>
        </p:spPr>
      </p:pic>
      <p:sp>
        <p:nvSpPr>
          <p:cNvPr id="4" name="矩形 3"/>
          <p:cNvSpPr/>
          <p:nvPr/>
        </p:nvSpPr>
        <p:spPr>
          <a:xfrm>
            <a:off x="0" y="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p:cNvSpPr/>
          <p:nvPr/>
        </p:nvSpPr>
        <p:spPr>
          <a:xfrm>
            <a:off x="1" y="-36913"/>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1779243" y="4071678"/>
            <a:ext cx="9693473" cy="1015663"/>
            <a:chOff x="1283943" y="2889308"/>
            <a:chExt cx="9693473" cy="1015663"/>
          </a:xfrm>
        </p:grpSpPr>
        <p:grpSp>
          <p:nvGrpSpPr>
            <p:cNvPr id="32" name="组合 31"/>
            <p:cNvGrpSpPr/>
            <p:nvPr/>
          </p:nvGrpSpPr>
          <p:grpSpPr>
            <a:xfrm>
              <a:off x="1283943" y="2889308"/>
              <a:ext cx="9693473" cy="1015663"/>
              <a:chOff x="1041961" y="994509"/>
              <a:chExt cx="9693473" cy="1015663"/>
            </a:xfrm>
          </p:grpSpPr>
          <p:sp>
            <p:nvSpPr>
              <p:cNvPr id="37" name="平行四边形 36"/>
              <p:cNvSpPr/>
              <p:nvPr/>
            </p:nvSpPr>
            <p:spPr>
              <a:xfrm flipH="1">
                <a:off x="1041961" y="994509"/>
                <a:ext cx="9576256"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4" action="ppaction://hlinksldjump"/>
            </p:cNvPr>
            <p:cNvSpPr/>
            <p:nvPr/>
          </p:nvSpPr>
          <p:spPr>
            <a:xfrm>
              <a:off x="4867275" y="2920572"/>
              <a:ext cx="6109943" cy="953135"/>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effectLst/>
                  <a:uLnTx/>
                  <a:uFillTx/>
                  <a:latin typeface="微软雅黑" panose="020B0503020204020204" pitchFamily="34" charset="-122"/>
                  <a:ea typeface="微软雅黑" panose="020B0503020204020204" pitchFamily="34" charset="-122"/>
                  <a:cs typeface="+mn-cs"/>
                </a:rPr>
                <a:t>坚定理想信念，投身新时代中国</a:t>
              </a: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effectLst/>
                  <a:uLnTx/>
                  <a:uFillTx/>
                  <a:latin typeface="微软雅黑" panose="020B0503020204020204" pitchFamily="34" charset="-122"/>
                  <a:ea typeface="微软雅黑" panose="020B0503020204020204" pitchFamily="34" charset="-122"/>
                  <a:cs typeface="+mn-cs"/>
                </a:rPr>
                <a:t>特色社会主义伟大事业</a:t>
              </a:r>
            </a:p>
          </p:txBody>
        </p:sp>
      </p:grpSp>
      <p:grpSp>
        <p:nvGrpSpPr>
          <p:cNvPr id="12" name="组合 11"/>
          <p:cNvGrpSpPr/>
          <p:nvPr/>
        </p:nvGrpSpPr>
        <p:grpSpPr>
          <a:xfrm>
            <a:off x="934637" y="2102089"/>
            <a:ext cx="9936562" cy="1015663"/>
            <a:chOff x="608882" y="1397874"/>
            <a:chExt cx="9936562" cy="1015663"/>
          </a:xfrm>
        </p:grpSpPr>
        <p:grpSp>
          <p:nvGrpSpPr>
            <p:cNvPr id="7" name="组合 6"/>
            <p:cNvGrpSpPr/>
            <p:nvPr/>
          </p:nvGrpSpPr>
          <p:grpSpPr>
            <a:xfrm>
              <a:off x="608882" y="1397874"/>
              <a:ext cx="9936562" cy="1015663"/>
              <a:chOff x="1041964" y="994023"/>
              <a:chExt cx="9936562" cy="1015663"/>
            </a:xfrm>
          </p:grpSpPr>
          <p:sp>
            <p:nvSpPr>
              <p:cNvPr id="6" name="平行四边形 5"/>
              <p:cNvSpPr/>
              <p:nvPr/>
            </p:nvSpPr>
            <p:spPr>
              <a:xfrm flipH="1">
                <a:off x="1041964" y="994023"/>
                <a:ext cx="9936562"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176314" y="1035812"/>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8" name="矩形 7">
              <a:hlinkClick r:id="rId5" action="ppaction://hlinksldjump"/>
            </p:cNvPr>
            <p:cNvSpPr/>
            <p:nvPr/>
          </p:nvSpPr>
          <p:spPr>
            <a:xfrm>
              <a:off x="4041058" y="1633459"/>
              <a:ext cx="6047740" cy="52197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w="0">
                    <a:noFill/>
                  </a:ln>
                  <a:effectLst/>
                  <a:uLnTx/>
                  <a:uFillTx/>
                  <a:latin typeface="微软雅黑" panose="020B0503020204020204" pitchFamily="34" charset="-122"/>
                  <a:ea typeface="微软雅黑" panose="020B0503020204020204" pitchFamily="34" charset="-122"/>
                  <a:cs typeface="+mn-cs"/>
                </a:rPr>
                <a:t>坚持远大理想与共同理想的辩证统一</a:t>
              </a:r>
            </a:p>
          </p:txBody>
        </p:sp>
      </p:grpSp>
      <p:sp>
        <p:nvSpPr>
          <p:cNvPr id="35" name="任意多边形: 形状 34"/>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1" grpId="0" bldLvl="0" animBg="1"/>
      <p:bldP spid="35" grpId="0" animBg="1"/>
      <p:bldP spid="34" grpId="0" animBg="1"/>
      <p:bldP spid="21"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p>
        </p:txBody>
      </p:sp>
      <p:sp>
        <p:nvSpPr>
          <p:cNvPr id="50193" name="文本框 1"/>
          <p:cNvSpPr txBox="1"/>
          <p:nvPr/>
        </p:nvSpPr>
        <p:spPr>
          <a:xfrm>
            <a:off x="2097314" y="1931913"/>
            <a:ext cx="2242457" cy="1689052"/>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0"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a:ea typeface="微软雅黑"/>
              </a:rPr>
              <a:t>在坚持和发展中国特色社会主义的实践中</a:t>
            </a:r>
            <a:endParaRPr kumimoji="0" lang="en-US" altLang="zh-CN" sz="2400" b="1" i="0" u="none" strike="noStrike" kern="1200" cap="none" spc="0" normalizeH="0" baseline="0" noProof="0" dirty="0">
              <a:ln>
                <a:noFill/>
              </a:ln>
              <a:solidFill>
                <a:srgbClr val="B26A37"/>
              </a:solidFill>
              <a:effectLst/>
              <a:uLnTx/>
              <a:uFillTx/>
              <a:latin typeface="微软雅黑"/>
              <a:ea typeface="微软雅黑"/>
            </a:endParaRPr>
          </a:p>
        </p:txBody>
      </p:sp>
      <p:pic>
        <p:nvPicPr>
          <p:cNvPr id="14" name="图片 8">
            <a:hlinkClick r:id="rId2" action="ppaction://hlinksldjump"/>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
            <a:extLst>
              <a:ext uri="{FF2B5EF4-FFF2-40B4-BE49-F238E27FC236}">
                <a16:creationId xmlns:a16="http://schemas.microsoft.com/office/drawing/2014/main" xmlns="" id="{B788C0C7-89FB-4F4F-958A-19E3CE4E5939}"/>
              </a:ext>
            </a:extLst>
          </p:cNvPr>
          <p:cNvSpPr txBox="1">
            <a:spLocks noChangeArrowheads="1"/>
          </p:cNvSpPr>
          <p:nvPr/>
        </p:nvSpPr>
        <p:spPr bwMode="auto">
          <a:xfrm>
            <a:off x="1522242" y="4260560"/>
            <a:ext cx="9641001" cy="238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为什么我们过去能在非常困难的情况下奋斗出来，战胜千难万险使革命胜利呢？就是因为我们有理想，有马克思主义信念，有共产主义信念。我们干的是社会主义事业，最终目的是实现共产主义。</a:t>
            </a:r>
          </a:p>
          <a:p>
            <a:pPr marL="0" marR="0" lvl="0" indent="628650" algn="r"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200" b="0" i="0" u="none" strike="noStrike" kern="1200" cap="none" spc="0" normalizeH="0" baseline="0" noProof="0" dirty="0">
                <a:ln>
                  <a:noFill/>
                </a:ln>
                <a:solidFill>
                  <a:prstClr val="black"/>
                </a:solidFill>
                <a:effectLst/>
                <a:uLnTx/>
                <a:uFillTx/>
                <a:latin typeface="Microsoft YaHei"/>
                <a:ea typeface="Microsoft YaHei"/>
                <a:cs typeface="+mn-cs"/>
              </a:rPr>
              <a:t>——邓小平</a:t>
            </a:r>
          </a:p>
        </p:txBody>
      </p:sp>
      <p:grpSp>
        <p:nvGrpSpPr>
          <p:cNvPr id="2" name="组合 1">
            <a:extLst>
              <a:ext uri="{FF2B5EF4-FFF2-40B4-BE49-F238E27FC236}">
                <a16:creationId xmlns:a16="http://schemas.microsoft.com/office/drawing/2014/main" xmlns="" id="{FDBE021A-4528-477E-925D-91931896CCEB}"/>
              </a:ext>
            </a:extLst>
          </p:cNvPr>
          <p:cNvGrpSpPr/>
          <p:nvPr/>
        </p:nvGrpSpPr>
        <p:grpSpPr>
          <a:xfrm>
            <a:off x="5272128" y="1379833"/>
            <a:ext cx="4942484" cy="2577209"/>
            <a:chOff x="5378539" y="1470681"/>
            <a:chExt cx="3802129" cy="1982582"/>
          </a:xfrm>
        </p:grpSpPr>
        <p:sp>
          <p:nvSpPr>
            <p:cNvPr id="9" name="Freeform 6">
              <a:extLst>
                <a:ext uri="{FF2B5EF4-FFF2-40B4-BE49-F238E27FC236}">
                  <a16:creationId xmlns:a16="http://schemas.microsoft.com/office/drawing/2014/main" xmlns="" id="{E15544AD-28F1-4744-9C3F-9DF18A5C359C}"/>
                </a:ext>
              </a:extLst>
            </p:cNvPr>
            <p:cNvSpPr/>
            <p:nvPr/>
          </p:nvSpPr>
          <p:spPr>
            <a:xfrm>
              <a:off x="5948857" y="2545055"/>
              <a:ext cx="3231811" cy="908208"/>
            </a:xfrm>
            <a:custGeom>
              <a:avLst/>
              <a:gdLst>
                <a:gd name="connsiteX0" fmla="*/ 0 w 3231811"/>
                <a:gd name="connsiteY0" fmla="*/ 77660 h 776596"/>
                <a:gd name="connsiteX1" fmla="*/ 77660 w 3231811"/>
                <a:gd name="connsiteY1" fmla="*/ 0 h 776596"/>
                <a:gd name="connsiteX2" fmla="*/ 3154151 w 3231811"/>
                <a:gd name="connsiteY2" fmla="*/ 0 h 776596"/>
                <a:gd name="connsiteX3" fmla="*/ 3231811 w 3231811"/>
                <a:gd name="connsiteY3" fmla="*/ 77660 h 776596"/>
                <a:gd name="connsiteX4" fmla="*/ 3231811 w 3231811"/>
                <a:gd name="connsiteY4" fmla="*/ 698936 h 776596"/>
                <a:gd name="connsiteX5" fmla="*/ 3154151 w 3231811"/>
                <a:gd name="connsiteY5" fmla="*/ 776596 h 776596"/>
                <a:gd name="connsiteX6" fmla="*/ 77660 w 3231811"/>
                <a:gd name="connsiteY6" fmla="*/ 776596 h 776596"/>
                <a:gd name="connsiteX7" fmla="*/ 0 w 3231811"/>
                <a:gd name="connsiteY7" fmla="*/ 698936 h 776596"/>
                <a:gd name="connsiteX8" fmla="*/ 0 w 3231811"/>
                <a:gd name="connsiteY8" fmla="*/ 77660 h 77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1811" h="776596">
                  <a:moveTo>
                    <a:pt x="0" y="77660"/>
                  </a:moveTo>
                  <a:cubicBezTo>
                    <a:pt x="0" y="34770"/>
                    <a:pt x="34770" y="0"/>
                    <a:pt x="77660" y="0"/>
                  </a:cubicBezTo>
                  <a:lnTo>
                    <a:pt x="3154151" y="0"/>
                  </a:lnTo>
                  <a:cubicBezTo>
                    <a:pt x="3197041" y="0"/>
                    <a:pt x="3231811" y="34770"/>
                    <a:pt x="3231811" y="77660"/>
                  </a:cubicBezTo>
                  <a:lnTo>
                    <a:pt x="3231811" y="698936"/>
                  </a:lnTo>
                  <a:cubicBezTo>
                    <a:pt x="3231811" y="741826"/>
                    <a:pt x="3197041" y="776596"/>
                    <a:pt x="3154151" y="776596"/>
                  </a:cubicBezTo>
                  <a:lnTo>
                    <a:pt x="77660" y="776596"/>
                  </a:lnTo>
                  <a:cubicBezTo>
                    <a:pt x="34770" y="776596"/>
                    <a:pt x="0" y="741826"/>
                    <a:pt x="0" y="698936"/>
                  </a:cubicBezTo>
                  <a:lnTo>
                    <a:pt x="0" y="77660"/>
                  </a:lnTo>
                  <a:close/>
                </a:path>
              </a:pathLst>
            </a:custGeom>
            <a:solidFill>
              <a:srgbClr val="8A512A"/>
            </a:solidFill>
            <a:ln w="12700" cap="flat" cmpd="sng" algn="ctr">
              <a:noFill/>
              <a:prstDash val="solid"/>
              <a:miter lim="800000"/>
            </a:ln>
            <a:effectLst/>
          </p:spPr>
          <p:txBody>
            <a:bodyPr spcFirstLastPara="0" vert="horz" wrap="square" lIns="148476" tIns="148476" rIns="147600" bIns="148476" numCol="1" spcCol="1270" anchor="ctr" anchorCtr="0">
              <a:noAutofit/>
            </a:bodyPr>
            <a:lstStyle/>
            <a:p>
              <a:pPr algn="just" defTabSz="1466850">
                <a:lnSpc>
                  <a:spcPct val="120000"/>
                </a:lnSpc>
                <a:defRPr/>
              </a:pPr>
              <a:r>
                <a:rPr lang="zh-CN" altLang="en-US" sz="2400" dirty="0">
                  <a:solidFill>
                    <a:schemeClr val="bg1"/>
                  </a:solidFill>
                  <a:latin typeface="微软雅黑"/>
                  <a:ea typeface="微软雅黑"/>
                  <a:cs typeface="+mn-lt"/>
                </a:rPr>
                <a:t>而且要进一步树立</a:t>
              </a:r>
              <a:r>
                <a:rPr lang="zh-CN" altLang="en-US" sz="2400" b="1" dirty="0">
                  <a:solidFill>
                    <a:srgbClr val="FFFF00"/>
                  </a:solidFill>
                  <a:latin typeface="微软雅黑"/>
                  <a:ea typeface="微软雅黑"/>
                  <a:cs typeface="+mn-lt"/>
                </a:rPr>
                <a:t>共产主义远大理想</a:t>
              </a:r>
              <a:endParaRPr lang="en-US" sz="2400" b="1" dirty="0">
                <a:solidFill>
                  <a:srgbClr val="FFFF00"/>
                </a:solidFill>
                <a:latin typeface="微软雅黑"/>
                <a:ea typeface="微软雅黑"/>
                <a:cs typeface="+mn-lt"/>
                <a:sym typeface="+mn-lt"/>
              </a:endParaRPr>
            </a:p>
          </p:txBody>
        </p:sp>
        <p:sp>
          <p:nvSpPr>
            <p:cNvPr id="10" name="Freeform 5">
              <a:extLst>
                <a:ext uri="{FF2B5EF4-FFF2-40B4-BE49-F238E27FC236}">
                  <a16:creationId xmlns:a16="http://schemas.microsoft.com/office/drawing/2014/main" xmlns="" id="{7021BAFD-0B50-4D80-981C-8B68C69848AA}"/>
                </a:ext>
              </a:extLst>
            </p:cNvPr>
            <p:cNvSpPr/>
            <p:nvPr/>
          </p:nvSpPr>
          <p:spPr>
            <a:xfrm>
              <a:off x="5378539" y="1470681"/>
              <a:ext cx="3024591" cy="908208"/>
            </a:xfrm>
            <a:custGeom>
              <a:avLst/>
              <a:gdLst>
                <a:gd name="connsiteX0" fmla="*/ 0 w 3231811"/>
                <a:gd name="connsiteY0" fmla="*/ 77660 h 776596"/>
                <a:gd name="connsiteX1" fmla="*/ 77660 w 3231811"/>
                <a:gd name="connsiteY1" fmla="*/ 0 h 776596"/>
                <a:gd name="connsiteX2" fmla="*/ 3154151 w 3231811"/>
                <a:gd name="connsiteY2" fmla="*/ 0 h 776596"/>
                <a:gd name="connsiteX3" fmla="*/ 3231811 w 3231811"/>
                <a:gd name="connsiteY3" fmla="*/ 77660 h 776596"/>
                <a:gd name="connsiteX4" fmla="*/ 3231811 w 3231811"/>
                <a:gd name="connsiteY4" fmla="*/ 698936 h 776596"/>
                <a:gd name="connsiteX5" fmla="*/ 3154151 w 3231811"/>
                <a:gd name="connsiteY5" fmla="*/ 776596 h 776596"/>
                <a:gd name="connsiteX6" fmla="*/ 77660 w 3231811"/>
                <a:gd name="connsiteY6" fmla="*/ 776596 h 776596"/>
                <a:gd name="connsiteX7" fmla="*/ 0 w 3231811"/>
                <a:gd name="connsiteY7" fmla="*/ 698936 h 776596"/>
                <a:gd name="connsiteX8" fmla="*/ 0 w 3231811"/>
                <a:gd name="connsiteY8" fmla="*/ 77660 h 77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1811" h="776596">
                  <a:moveTo>
                    <a:pt x="0" y="77660"/>
                  </a:moveTo>
                  <a:cubicBezTo>
                    <a:pt x="0" y="34770"/>
                    <a:pt x="34770" y="0"/>
                    <a:pt x="77660" y="0"/>
                  </a:cubicBezTo>
                  <a:lnTo>
                    <a:pt x="3154151" y="0"/>
                  </a:lnTo>
                  <a:cubicBezTo>
                    <a:pt x="3197041" y="0"/>
                    <a:pt x="3231811" y="34770"/>
                    <a:pt x="3231811" y="77660"/>
                  </a:cubicBezTo>
                  <a:lnTo>
                    <a:pt x="3231811" y="698936"/>
                  </a:lnTo>
                  <a:cubicBezTo>
                    <a:pt x="3231811" y="741826"/>
                    <a:pt x="3197041" y="776596"/>
                    <a:pt x="3154151" y="776596"/>
                  </a:cubicBezTo>
                  <a:lnTo>
                    <a:pt x="77660" y="776596"/>
                  </a:lnTo>
                  <a:cubicBezTo>
                    <a:pt x="34770" y="776596"/>
                    <a:pt x="0" y="741826"/>
                    <a:pt x="0" y="698936"/>
                  </a:cubicBezTo>
                  <a:lnTo>
                    <a:pt x="0" y="77660"/>
                  </a:lnTo>
                  <a:close/>
                </a:path>
              </a:pathLst>
            </a:custGeom>
            <a:solidFill>
              <a:srgbClr val="B26A37"/>
            </a:solidFill>
            <a:ln w="12700" cap="flat" cmpd="sng" algn="ctr">
              <a:noFill/>
              <a:prstDash val="solid"/>
              <a:miter lim="800000"/>
            </a:ln>
            <a:effectLst/>
          </p:spPr>
          <p:txBody>
            <a:bodyPr spcFirstLastPara="0" vert="horz" wrap="square" lIns="148476" tIns="148476" rIns="147600" bIns="148476" numCol="1" spcCol="1270" anchor="ctr" anchorCtr="0">
              <a:noAutofit/>
            </a:bodyPr>
            <a:lstStyle/>
            <a:p>
              <a:pPr algn="just">
                <a:lnSpc>
                  <a:spcPct val="120000"/>
                </a:lnSpc>
                <a:defRPr/>
              </a:pPr>
              <a:r>
                <a:rPr lang="zh-CN" altLang="en-US" sz="2400" dirty="0">
                  <a:solidFill>
                    <a:schemeClr val="bg1"/>
                  </a:solidFill>
                  <a:latin typeface="微软雅黑"/>
                  <a:ea typeface="微软雅黑"/>
                  <a:cs typeface="+mn-lt"/>
                </a:rPr>
                <a:t>不但要坚定</a:t>
              </a:r>
              <a:r>
                <a:rPr lang="zh-CN" altLang="en-US" sz="2400" b="1" dirty="0">
                  <a:solidFill>
                    <a:srgbClr val="FFFF00"/>
                  </a:solidFill>
                  <a:latin typeface="微软雅黑"/>
                  <a:ea typeface="微软雅黑"/>
                  <a:cs typeface="+mn-lt"/>
                </a:rPr>
                <a:t>中国特色社会主义共同理想</a:t>
              </a:r>
              <a:endParaRPr lang="en-US" sz="2400" b="1" dirty="0">
                <a:solidFill>
                  <a:srgbClr val="FFFF00"/>
                </a:solidFill>
                <a:latin typeface="微软雅黑"/>
                <a:ea typeface="微软雅黑"/>
                <a:cs typeface="+mn-lt"/>
                <a:sym typeface="+mn-lt"/>
              </a:endParaRPr>
            </a:p>
          </p:txBody>
        </p:sp>
        <p:sp>
          <p:nvSpPr>
            <p:cNvPr id="11" name="Freeform 7">
              <a:extLst>
                <a:ext uri="{FF2B5EF4-FFF2-40B4-BE49-F238E27FC236}">
                  <a16:creationId xmlns:a16="http://schemas.microsoft.com/office/drawing/2014/main" xmlns="" id="{FCB4337C-734B-4038-8424-6B7D676426A6}"/>
                </a:ext>
              </a:extLst>
            </p:cNvPr>
            <p:cNvSpPr/>
            <p:nvPr/>
          </p:nvSpPr>
          <p:spPr>
            <a:xfrm>
              <a:off x="8150668" y="2126495"/>
              <a:ext cx="504787" cy="504787"/>
            </a:xfrm>
            <a:custGeom>
              <a:avLst/>
              <a:gdLst>
                <a:gd name="connsiteX0" fmla="*/ 0 w 504787"/>
                <a:gd name="connsiteY0" fmla="*/ 277633 h 504787"/>
                <a:gd name="connsiteX1" fmla="*/ 113577 w 504787"/>
                <a:gd name="connsiteY1" fmla="*/ 277633 h 504787"/>
                <a:gd name="connsiteX2" fmla="*/ 113577 w 504787"/>
                <a:gd name="connsiteY2" fmla="*/ 0 h 504787"/>
                <a:gd name="connsiteX3" fmla="*/ 391210 w 504787"/>
                <a:gd name="connsiteY3" fmla="*/ 0 h 504787"/>
                <a:gd name="connsiteX4" fmla="*/ 391210 w 504787"/>
                <a:gd name="connsiteY4" fmla="*/ 277633 h 504787"/>
                <a:gd name="connsiteX5" fmla="*/ 504787 w 504787"/>
                <a:gd name="connsiteY5" fmla="*/ 277633 h 504787"/>
                <a:gd name="connsiteX6" fmla="*/ 252394 w 504787"/>
                <a:gd name="connsiteY6" fmla="*/ 504787 h 504787"/>
                <a:gd name="connsiteX7" fmla="*/ 0 w 504787"/>
                <a:gd name="connsiteY7" fmla="*/ 277633 h 50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4787" h="504787">
                  <a:moveTo>
                    <a:pt x="0" y="277633"/>
                  </a:moveTo>
                  <a:lnTo>
                    <a:pt x="113577" y="277633"/>
                  </a:lnTo>
                  <a:lnTo>
                    <a:pt x="113577" y="0"/>
                  </a:lnTo>
                  <a:lnTo>
                    <a:pt x="391210" y="0"/>
                  </a:lnTo>
                  <a:lnTo>
                    <a:pt x="391210" y="277633"/>
                  </a:lnTo>
                  <a:lnTo>
                    <a:pt x="504787" y="277633"/>
                  </a:lnTo>
                  <a:lnTo>
                    <a:pt x="252394" y="504787"/>
                  </a:lnTo>
                  <a:lnTo>
                    <a:pt x="0" y="277633"/>
                  </a:lnTo>
                  <a:close/>
                </a:path>
              </a:pathLst>
            </a:custGeom>
            <a:solidFill>
              <a:srgbClr val="21221F">
                <a:lumMod val="25000"/>
                <a:lumOff val="75000"/>
                <a:alpha val="90000"/>
              </a:srgbClr>
            </a:solidFill>
            <a:ln w="12700" cap="flat" cmpd="sng" algn="ctr">
              <a:noFill/>
              <a:prstDash val="solid"/>
              <a:miter lim="800000"/>
            </a:ln>
            <a:effectLst/>
          </p:spPr>
          <p:txBody>
            <a:bodyPr spcFirstLastPara="0" vert="horz" wrap="square" lIns="142787" tIns="29210" rIns="142787" bIns="154145" numCol="1" spcCol="1270" anchor="ctr" anchorCtr="0">
              <a:noAutofit/>
            </a:bodyPr>
            <a:lstStyle/>
            <a:p>
              <a:pPr marL="0" marR="0" lvl="0" indent="0" algn="ctr" defTabSz="1022350" eaLnBrk="1" fontAlgn="auto" latinLnBrk="0" hangingPunct="1">
                <a:lnSpc>
                  <a:spcPct val="90000"/>
                </a:lnSpc>
                <a:spcBef>
                  <a:spcPts val="0"/>
                </a:spcBef>
                <a:spcAft>
                  <a:spcPct val="35000"/>
                </a:spcAft>
                <a:buClrTx/>
                <a:buSzTx/>
                <a:buFontTx/>
                <a:buNone/>
                <a:tabLst/>
                <a:defRPr/>
              </a:pPr>
              <a:endParaRPr kumimoji="0" lang="en-US" sz="2300" b="0" i="0" u="none" strike="noStrike" kern="0" cap="none" spc="0" normalizeH="0" baseline="0" noProof="0">
                <a:ln>
                  <a:noFill/>
                </a:ln>
                <a:solidFill>
                  <a:srgbClr val="FFFFFF">
                    <a:hueOff val="0"/>
                    <a:satOff val="0"/>
                    <a:lumOff val="0"/>
                    <a:alphaOff val="0"/>
                  </a:srgbClr>
                </a:solidFill>
                <a:effectLst/>
                <a:uLnTx/>
                <a:uFillTx/>
                <a:latin typeface="字魂105号-简雅黑"/>
                <a:cs typeface="+mn-ea"/>
                <a:sym typeface="+mn-lt"/>
              </a:endParaRPr>
            </a:p>
          </p:txBody>
        </p:sp>
      </p:grpSp>
      <p:sp>
        <p:nvSpPr>
          <p:cNvPr id="3" name="矩形: 圆角 2">
            <a:extLst>
              <a:ext uri="{FF2B5EF4-FFF2-40B4-BE49-F238E27FC236}">
                <a16:creationId xmlns:a16="http://schemas.microsoft.com/office/drawing/2014/main" xmlns="" id="{89B21E38-D04E-4985-AA9A-E977C9E9B0B8}"/>
              </a:ext>
            </a:extLst>
          </p:cNvPr>
          <p:cNvSpPr/>
          <p:nvPr/>
        </p:nvSpPr>
        <p:spPr>
          <a:xfrm>
            <a:off x="1204686" y="4272275"/>
            <a:ext cx="10276114" cy="2396813"/>
          </a:xfrm>
          <a:prstGeom prst="roundRect">
            <a:avLst/>
          </a:prstGeom>
          <a:noFill/>
          <a:ln>
            <a:solidFill>
              <a:srgbClr val="B26A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email"/>
          <a:srcRect/>
          <a:stretch>
            <a:fillRect/>
          </a:stretch>
        </p:blipFill>
        <p:spPr>
          <a:xfrm rot="17730546">
            <a:off x="-89437" y="1736962"/>
            <a:ext cx="3783756" cy="423569"/>
          </a:xfrm>
          <a:prstGeom prst="rect">
            <a:avLst/>
          </a:prstGeom>
        </p:spPr>
      </p:pic>
      <p:grpSp>
        <p:nvGrpSpPr>
          <p:cNvPr id="15" name="组合 14"/>
          <p:cNvGrpSpPr/>
          <p:nvPr/>
        </p:nvGrpSpPr>
        <p:grpSpPr>
          <a:xfrm>
            <a:off x="0" y="859950"/>
            <a:ext cx="2450640" cy="1575797"/>
            <a:chOff x="0" y="859950"/>
            <a:chExt cx="2450640" cy="1575797"/>
          </a:xfrm>
        </p:grpSpPr>
        <p:sp>
          <p:nvSpPr>
            <p:cNvPr id="18" name="任意多边形: 形状 17"/>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9" name="矩形 18"/>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pic>
        <p:nvPicPr>
          <p:cNvPr id="24" name="图片 23"/>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a:fillRect/>
          </a:stretch>
        </p:blipFill>
        <p:spPr>
          <a:xfrm>
            <a:off x="295012" y="755634"/>
            <a:ext cx="1522440" cy="1575798"/>
          </a:xfrm>
          <a:prstGeom prst="rect">
            <a:avLst/>
          </a:prstGeom>
        </p:spPr>
      </p:pic>
      <p:sp>
        <p:nvSpPr>
          <p:cNvPr id="7" name="任意多边形: 形状 6"/>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6" name="任意多边形: 形状 15"/>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3" name="任意多边形: 形状 12"/>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20" name="任意多边形: 形状 19"/>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pic>
        <p:nvPicPr>
          <p:cNvPr id="22" name="图片 21"/>
          <p:cNvPicPr>
            <a:picLocks noChangeAspect="1"/>
          </p:cNvPicPr>
          <p:nvPr/>
        </p:nvPicPr>
        <p:blipFill rotWithShape="1">
          <a:blip r:embed="rId7" cstate="email"/>
          <a:srcRect/>
          <a:stretch>
            <a:fillRect/>
          </a:stretch>
        </p:blipFill>
        <p:spPr>
          <a:xfrm rot="18308133">
            <a:off x="3366636" y="2813448"/>
            <a:ext cx="6416416" cy="423569"/>
          </a:xfrm>
          <a:prstGeom prst="rect">
            <a:avLst/>
          </a:prstGeom>
        </p:spPr>
      </p:pic>
      <p:sp>
        <p:nvSpPr>
          <p:cNvPr id="28" name="文本框 27"/>
          <p:cNvSpPr txBox="1"/>
          <p:nvPr/>
        </p:nvSpPr>
        <p:spPr>
          <a:xfrm>
            <a:off x="526614" y="3180378"/>
            <a:ext cx="5180380" cy="903645"/>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sym typeface="inpin heiti" panose="00000500000000000000" pitchFamily="2" charset="-122"/>
              </a:rPr>
              <a:t>理想的光芒</a:t>
            </a:r>
          </a:p>
        </p:txBody>
      </p:sp>
      <p:pic>
        <p:nvPicPr>
          <p:cNvPr id="14" name="图片 13">
            <a:hlinkClick r:id="rId8" action="ppaction://hlinkfile"/>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412558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p>
        </p:txBody>
      </p:sp>
      <p:sp>
        <p:nvSpPr>
          <p:cNvPr id="50194" name="文本框 2"/>
          <p:cNvSpPr txBox="1"/>
          <p:nvPr/>
        </p:nvSpPr>
        <p:spPr>
          <a:xfrm>
            <a:off x="581861" y="1622552"/>
            <a:ext cx="6924675" cy="2146229"/>
          </a:xfrm>
          <a:prstGeom prst="rect">
            <a:avLst/>
          </a:prstGeom>
          <a:noFill/>
          <a:ln w="9525">
            <a:noFill/>
          </a:ln>
        </p:spPr>
        <p:txBody>
          <a:bodyPr wrap="square" anchor="t">
            <a:spAutoFit/>
          </a:bodyPr>
          <a:lstStyle/>
          <a:p>
            <a:pPr marL="0" marR="0" lvl="0" indent="628650" algn="just" defTabSz="914400" rtl="0" eaLnBrk="0" fontAlgn="base" latinLnBrk="0" hangingPunct="0">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实现共产主义是我们共产党人的最高理想，而这个最高理想是需要一代又一代人接力奋斗的。</a:t>
            </a:r>
          </a:p>
          <a:p>
            <a:pPr marL="0" marR="0" lvl="0" indent="628650" algn="r" defTabSz="914400" rtl="0" eaLnBrk="0" fontAlgn="base" latinLnBrk="0" hangingPunct="0">
              <a:lnSpc>
                <a:spcPct val="150000"/>
              </a:lnSpc>
              <a:spcBef>
                <a:spcPts val="60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——2015</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日，习近平总书记在中央党校县委书记研修班学员座谈会上的讲话</a:t>
            </a:r>
          </a:p>
        </p:txBody>
      </p:sp>
      <p:pic>
        <p:nvPicPr>
          <p:cNvPr id="2" name="图片 1"/>
          <p:cNvPicPr>
            <a:picLocks noChangeAspect="1"/>
          </p:cNvPicPr>
          <p:nvPr/>
        </p:nvPicPr>
        <p:blipFill>
          <a:blip r:embed="rId2"/>
          <a:stretch>
            <a:fillRect/>
          </a:stretch>
        </p:blipFill>
        <p:spPr>
          <a:xfrm>
            <a:off x="581861" y="4526095"/>
            <a:ext cx="6924675" cy="1671505"/>
          </a:xfrm>
          <a:prstGeom prst="rect">
            <a:avLst/>
          </a:prstGeom>
          <a:ln>
            <a:noFill/>
          </a:ln>
          <a:effectLst>
            <a:softEdge rad="112500"/>
          </a:effectLst>
        </p:spPr>
      </p:pic>
      <p:pic>
        <p:nvPicPr>
          <p:cNvPr id="13" name="图片 12">
            <a:extLst>
              <a:ext uri="{FF2B5EF4-FFF2-40B4-BE49-F238E27FC236}">
                <a16:creationId xmlns:a16="http://schemas.microsoft.com/office/drawing/2014/main" xmlns="" id="{5A6DB523-E971-4774-AE55-7500152450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778"/>
          <a:stretch/>
        </p:blipFill>
        <p:spPr>
          <a:xfrm>
            <a:off x="8026400" y="1460627"/>
            <a:ext cx="3437631" cy="48290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52000981"/>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email"/>
          <a:srcRect/>
          <a:stretch>
            <a:fillRect/>
          </a:stretch>
        </p:blipFill>
        <p:spPr>
          <a:xfrm rot="17730546">
            <a:off x="-89437" y="1736962"/>
            <a:ext cx="3783756" cy="423569"/>
          </a:xfrm>
          <a:prstGeom prst="rect">
            <a:avLst/>
          </a:prstGeom>
        </p:spPr>
      </p:pic>
      <p:grpSp>
        <p:nvGrpSpPr>
          <p:cNvPr id="15" name="组合 14"/>
          <p:cNvGrpSpPr/>
          <p:nvPr/>
        </p:nvGrpSpPr>
        <p:grpSpPr>
          <a:xfrm>
            <a:off x="0" y="859950"/>
            <a:ext cx="2450640" cy="1575797"/>
            <a:chOff x="0" y="859950"/>
            <a:chExt cx="2450640" cy="1575797"/>
          </a:xfrm>
        </p:grpSpPr>
        <p:sp>
          <p:nvSpPr>
            <p:cNvPr id="18" name="任意多边形: 形状 17"/>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9" name="矩形 18"/>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pic>
        <p:nvPicPr>
          <p:cNvPr id="24" name="图片 23"/>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a:fillRect/>
          </a:stretch>
        </p:blipFill>
        <p:spPr>
          <a:xfrm>
            <a:off x="295012" y="755634"/>
            <a:ext cx="1522440" cy="1575798"/>
          </a:xfrm>
          <a:prstGeom prst="rect">
            <a:avLst/>
          </a:prstGeom>
        </p:spPr>
      </p:pic>
      <p:sp>
        <p:nvSpPr>
          <p:cNvPr id="7" name="任意多边形: 形状 6"/>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6" name="任意多边形: 形状 15"/>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3" name="任意多边形: 形状 12"/>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20" name="任意多边形: 形状 19"/>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pic>
        <p:nvPicPr>
          <p:cNvPr id="22" name="图片 21"/>
          <p:cNvPicPr>
            <a:picLocks noChangeAspect="1"/>
          </p:cNvPicPr>
          <p:nvPr/>
        </p:nvPicPr>
        <p:blipFill rotWithShape="1">
          <a:blip r:embed="rId7" cstate="email"/>
          <a:srcRect/>
          <a:stretch>
            <a:fillRect/>
          </a:stretch>
        </p:blipFill>
        <p:spPr>
          <a:xfrm rot="18308133">
            <a:off x="3366636" y="2813448"/>
            <a:ext cx="6416416" cy="423569"/>
          </a:xfrm>
          <a:prstGeom prst="rect">
            <a:avLst/>
          </a:prstGeom>
        </p:spPr>
      </p:pic>
      <p:sp>
        <p:nvSpPr>
          <p:cNvPr id="28" name="文本框 27"/>
          <p:cNvSpPr txBox="1"/>
          <p:nvPr/>
        </p:nvSpPr>
        <p:spPr>
          <a:xfrm>
            <a:off x="526614" y="2737179"/>
            <a:ext cx="5180380" cy="1790042"/>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sym typeface="inpin heiti" panose="00000500000000000000" pitchFamily="2" charset="-122"/>
              </a:rPr>
              <a:t>“七一勋章”</a:t>
            </a:r>
            <a:endParaRPr lang="en-US" altLang="zh-CN"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sym typeface="inpin heiti" panose="00000500000000000000" pitchFamily="2" charset="-122"/>
            </a:endParaRPr>
          </a:p>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panose="020B0503020204020204" pitchFamily="34" charset="-122"/>
                <a:sym typeface="inpin heiti" panose="00000500000000000000" pitchFamily="2" charset="-122"/>
              </a:rPr>
              <a:t>获得者的心声</a:t>
            </a:r>
          </a:p>
        </p:txBody>
      </p:sp>
      <p:pic>
        <p:nvPicPr>
          <p:cNvPr id="14" name="图片 13">
            <a:hlinkClick r:id="rId8" action="ppaction://hlinkfile"/>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408292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4909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p:nvPicPr>
        <p:blipFill>
          <a:blip r:embed="rId3"/>
          <a:srcRect b="7104"/>
          <a:stretch>
            <a:fillRect/>
          </a:stretch>
        </p:blipFill>
        <p:spPr>
          <a:xfrm>
            <a:off x="923290" y="2103120"/>
            <a:ext cx="3427730" cy="2409825"/>
          </a:xfrm>
          <a:prstGeom prst="rect">
            <a:avLst/>
          </a:prstGeom>
        </p:spPr>
      </p:pic>
      <p:pic>
        <p:nvPicPr>
          <p:cNvPr id="12" name="图片 11" descr="C:/Users/ADMINI~1/AppData/Local/Temp/picturecompress_20210925154508/output_1.pngoutput_1"/>
          <p:cNvPicPr>
            <a:picLocks noChangeAspect="1"/>
          </p:cNvPicPr>
          <p:nvPr/>
        </p:nvPicPr>
        <p:blipFill>
          <a:blip r:embed="rId4"/>
          <a:stretch>
            <a:fillRect/>
          </a:stretch>
        </p:blipFill>
        <p:spPr>
          <a:xfrm>
            <a:off x="4468495" y="2103755"/>
            <a:ext cx="3660140" cy="2409190"/>
          </a:xfrm>
          <a:prstGeom prst="rect">
            <a:avLst/>
          </a:prstGeom>
        </p:spPr>
      </p:pic>
      <p:pic>
        <p:nvPicPr>
          <p:cNvPr id="13" name="图片 12" descr="C:/Users/ADMINI~1/AppData/Local/Temp/picturecompress_20210925155039/output_1.pngoutput_1"/>
          <p:cNvPicPr>
            <a:picLocks noChangeAspect="1"/>
          </p:cNvPicPr>
          <p:nvPr/>
        </p:nvPicPr>
        <p:blipFill>
          <a:blip r:embed="rId5"/>
          <a:stretch>
            <a:fillRect/>
          </a:stretch>
        </p:blipFill>
        <p:spPr>
          <a:xfrm>
            <a:off x="8218805" y="2103120"/>
            <a:ext cx="3368040" cy="2409825"/>
          </a:xfrm>
          <a:prstGeom prst="rect">
            <a:avLst/>
          </a:prstGeom>
        </p:spPr>
      </p:pic>
      <p:sp>
        <p:nvSpPr>
          <p:cNvPr id="14" name="文本框 13"/>
          <p:cNvSpPr txBox="1"/>
          <p:nvPr/>
        </p:nvSpPr>
        <p:spPr>
          <a:xfrm>
            <a:off x="1687195" y="4723476"/>
            <a:ext cx="2190750" cy="460375"/>
          </a:xfrm>
          <a:prstGeom prst="rect">
            <a:avLst/>
          </a:prstGeom>
          <a:noFill/>
        </p:spPr>
        <p:txBody>
          <a:bodyPr wrap="square" rtlCol="0">
            <a:spAutoFit/>
          </a:bodyPr>
          <a:lstStyle/>
          <a:p>
            <a:r>
              <a:rPr lang="zh-CN" altLang="en-US" sz="2400" dirty="0"/>
              <a:t>猎豹在捕猎</a:t>
            </a:r>
          </a:p>
        </p:txBody>
      </p:sp>
      <p:sp>
        <p:nvSpPr>
          <p:cNvPr id="16" name="文本框 15"/>
          <p:cNvSpPr txBox="1"/>
          <p:nvPr/>
        </p:nvSpPr>
        <p:spPr>
          <a:xfrm>
            <a:off x="5419725" y="4746336"/>
            <a:ext cx="2260370" cy="460375"/>
          </a:xfrm>
          <a:prstGeom prst="rect">
            <a:avLst/>
          </a:prstGeom>
          <a:noFill/>
        </p:spPr>
        <p:txBody>
          <a:bodyPr wrap="square" rtlCol="0">
            <a:spAutoFit/>
          </a:bodyPr>
          <a:lstStyle/>
          <a:p>
            <a:r>
              <a:rPr lang="zh-CN" altLang="en-US" sz="2400" dirty="0"/>
              <a:t>迁徙的候鸟</a:t>
            </a:r>
          </a:p>
        </p:txBody>
      </p:sp>
      <p:sp>
        <p:nvSpPr>
          <p:cNvPr id="17" name="文本框 16"/>
          <p:cNvSpPr txBox="1"/>
          <p:nvPr/>
        </p:nvSpPr>
        <p:spPr>
          <a:xfrm>
            <a:off x="8796195" y="4746336"/>
            <a:ext cx="2465070" cy="460375"/>
          </a:xfrm>
          <a:prstGeom prst="rect">
            <a:avLst/>
          </a:prstGeom>
          <a:noFill/>
        </p:spPr>
        <p:txBody>
          <a:bodyPr wrap="square" rtlCol="0">
            <a:spAutoFit/>
          </a:bodyPr>
          <a:lstStyle/>
          <a:p>
            <a:r>
              <a:rPr lang="zh-CN" altLang="en-US" sz="2400" dirty="0"/>
              <a:t>熊妈妈与熊宝宝</a:t>
            </a:r>
          </a:p>
        </p:txBody>
      </p:sp>
      <p:sp>
        <p:nvSpPr>
          <p:cNvPr id="19" name="文本框 6">
            <a:extLst>
              <a:ext uri="{FF2B5EF4-FFF2-40B4-BE49-F238E27FC236}">
                <a16:creationId xmlns:a16="http://schemas.microsoft.com/office/drawing/2014/main" xmlns="" id="{5BF6D443-0DB9-404B-B502-A2742ABC52F8}"/>
              </a:ext>
            </a:extLst>
          </p:cNvPr>
          <p:cNvSpPr txBox="1"/>
          <p:nvPr/>
        </p:nvSpPr>
        <p:spPr>
          <a:xfrm>
            <a:off x="3568345" y="1054635"/>
            <a:ext cx="4894262" cy="662554"/>
          </a:xfrm>
          <a:prstGeom prst="rect">
            <a:avLst/>
          </a:prstGeom>
          <a:noFill/>
          <a:ln w="9525">
            <a:noFill/>
          </a:ln>
        </p:spPr>
        <p:txBody>
          <a:bodyPr anchor="t">
            <a:spAutoFit/>
          </a:bodyPr>
          <a:lstStyle/>
          <a:p>
            <a:pPr algn="ctr">
              <a:lnSpc>
                <a:spcPct val="150000"/>
              </a:lnSpc>
              <a:spcBef>
                <a:spcPts val="600"/>
              </a:spcBef>
            </a:pPr>
            <a:r>
              <a:rPr lang="zh-CN" altLang="en-US" sz="2800" b="1" dirty="0">
                <a:solidFill>
                  <a:srgbClr val="B26A37"/>
                </a:solidFill>
                <a:latin typeface="微软雅黑" panose="020B0503020204020204" pitchFamily="34" charset="-122"/>
              </a:rPr>
              <a:t>动物的一些行为活动</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 name="组合 1"/>
          <p:cNvGrpSpPr/>
          <p:nvPr/>
        </p:nvGrpSpPr>
        <p:grpSpPr bwMode="auto">
          <a:xfrm>
            <a:off x="764672" y="1265050"/>
            <a:ext cx="10436728" cy="5159217"/>
            <a:chOff x="1692474" y="819980"/>
            <a:chExt cx="7624275" cy="3768787"/>
          </a:xfrm>
        </p:grpSpPr>
        <p:grpSp>
          <p:nvGrpSpPr>
            <p:cNvPr id="11" name="组合 303"/>
            <p:cNvGrpSpPr/>
            <p:nvPr/>
          </p:nvGrpSpPr>
          <p:grpSpPr bwMode="auto">
            <a:xfrm rot="-5400000">
              <a:off x="3620218" y="-1107764"/>
              <a:ext cx="3768787" cy="7624275"/>
              <a:chOff x="5863698" y="873284"/>
              <a:chExt cx="3977251" cy="8047079"/>
            </a:xfrm>
          </p:grpSpPr>
          <p:sp>
            <p:nvSpPr>
              <p:cNvPr id="19" name="圆角矩形 304"/>
              <p:cNvSpPr/>
              <p:nvPr/>
            </p:nvSpPr>
            <p:spPr>
              <a:xfrm>
                <a:off x="5863698" y="955766"/>
                <a:ext cx="3977251" cy="7964597"/>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8100000" scaled="0"/>
                <a:tileRect/>
              </a:gradFill>
              <a:ln w="22225" cap="flat" cmpd="sng" algn="ctr">
                <a:gradFill flip="none" rotWithShape="1">
                  <a:gsLst>
                    <a:gs pos="0">
                      <a:sysClr val="window" lastClr="FFFFFF">
                        <a:lumMod val="65000"/>
                      </a:sysClr>
                    </a:gs>
                    <a:gs pos="100000">
                      <a:sysClr val="windowText" lastClr="000000">
                        <a:lumMod val="85000"/>
                        <a:lumOff val="15000"/>
                      </a:sysClr>
                    </a:gs>
                  </a:gsLst>
                  <a:lin ang="8100000" scaled="0"/>
                  <a:tileRect/>
                </a:gradFill>
                <a:prstDash val="solid"/>
                <a:miter lim="800000"/>
              </a:ln>
              <a:effectLst>
                <a:outerShdw blurRad="139700" dist="762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20" name="圆角矩形 305"/>
              <p:cNvSpPr/>
              <p:nvPr/>
            </p:nvSpPr>
            <p:spPr>
              <a:xfrm>
                <a:off x="6019503" y="1143060"/>
                <a:ext cx="3665638" cy="7669592"/>
              </a:xfrm>
              <a:prstGeom prst="roundRect">
                <a:avLst>
                  <a:gd name="adj" fmla="val 0"/>
                </a:avLst>
              </a:prstGeom>
              <a:solidFill>
                <a:sysClr val="window" lastClr="FFFFFF">
                  <a:lumMod val="95000"/>
                </a:sysClr>
              </a:solidFill>
              <a:ln w="25400" cap="flat" cmpd="sng" algn="ctr">
                <a:noFill/>
                <a:prstDash val="solid"/>
                <a:miter lim="800000"/>
              </a:ln>
              <a:effectLst>
                <a:outerShdw blurRad="177800" dist="88900" dir="2700000" algn="tl" rotWithShape="0">
                  <a:prstClr val="black">
                    <a:alpha val="5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nvGrpSpPr>
              <p:cNvPr id="21" name="组合 306"/>
              <p:cNvGrpSpPr/>
              <p:nvPr/>
            </p:nvGrpSpPr>
            <p:grpSpPr bwMode="auto">
              <a:xfrm>
                <a:off x="6109405" y="1233420"/>
                <a:ext cx="3485833" cy="234632"/>
                <a:chOff x="2149635" y="1165383"/>
                <a:chExt cx="3485831" cy="234634"/>
              </a:xfrm>
            </p:grpSpPr>
            <p:grpSp>
              <p:nvGrpSpPr>
                <p:cNvPr id="52" name="组合 337"/>
                <p:cNvGrpSpPr/>
                <p:nvPr/>
              </p:nvGrpSpPr>
              <p:grpSpPr bwMode="auto">
                <a:xfrm>
                  <a:off x="2149635" y="1165385"/>
                  <a:ext cx="234632" cy="234632"/>
                  <a:chOff x="2483014" y="1114427"/>
                  <a:chExt cx="209550" cy="209550"/>
                </a:xfrm>
              </p:grpSpPr>
              <p:sp>
                <p:nvSpPr>
                  <p:cNvPr id="80" name="椭圆 79"/>
                  <p:cNvSpPr/>
                  <p:nvPr/>
                </p:nvSpPr>
                <p:spPr>
                  <a:xfrm>
                    <a:off x="2483520"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81" name="椭圆 80"/>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53" name="组合 338"/>
                <p:cNvGrpSpPr/>
                <p:nvPr/>
              </p:nvGrpSpPr>
              <p:grpSpPr bwMode="auto">
                <a:xfrm>
                  <a:off x="2510880" y="1165385"/>
                  <a:ext cx="234632" cy="234632"/>
                  <a:chOff x="2483014" y="1114427"/>
                  <a:chExt cx="209550" cy="209550"/>
                </a:xfrm>
              </p:grpSpPr>
              <p:sp>
                <p:nvSpPr>
                  <p:cNvPr id="78" name="椭圆 77"/>
                  <p:cNvSpPr/>
                  <p:nvPr/>
                </p:nvSpPr>
                <p:spPr>
                  <a:xfrm>
                    <a:off x="2490065"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79" name="椭圆 78"/>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54" name="组合 339"/>
                <p:cNvGrpSpPr/>
                <p:nvPr/>
              </p:nvGrpSpPr>
              <p:grpSpPr bwMode="auto">
                <a:xfrm>
                  <a:off x="2872124" y="1165385"/>
                  <a:ext cx="234632" cy="234632"/>
                  <a:chOff x="2483014" y="1114427"/>
                  <a:chExt cx="209550" cy="209550"/>
                </a:xfrm>
              </p:grpSpPr>
              <p:sp>
                <p:nvSpPr>
                  <p:cNvPr id="76" name="椭圆 75"/>
                  <p:cNvSpPr/>
                  <p:nvPr/>
                </p:nvSpPr>
                <p:spPr>
                  <a:xfrm>
                    <a:off x="2483146"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77" name="椭圆 76"/>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55" name="组合 340"/>
                <p:cNvGrpSpPr/>
                <p:nvPr/>
              </p:nvGrpSpPr>
              <p:grpSpPr bwMode="auto">
                <a:xfrm>
                  <a:off x="3233369" y="1165385"/>
                  <a:ext cx="234632" cy="234632"/>
                  <a:chOff x="2483014" y="1114427"/>
                  <a:chExt cx="209550" cy="209550"/>
                </a:xfrm>
              </p:grpSpPr>
              <p:sp>
                <p:nvSpPr>
                  <p:cNvPr id="74" name="椭圆 73"/>
                  <p:cNvSpPr/>
                  <p:nvPr/>
                </p:nvSpPr>
                <p:spPr>
                  <a:xfrm>
                    <a:off x="2483707" y="1114535"/>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75" name="椭圆 74"/>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56" name="组合 341"/>
                <p:cNvGrpSpPr/>
                <p:nvPr/>
              </p:nvGrpSpPr>
              <p:grpSpPr bwMode="auto">
                <a:xfrm>
                  <a:off x="3594615" y="1165383"/>
                  <a:ext cx="234632" cy="234632"/>
                  <a:chOff x="2483014" y="1114427"/>
                  <a:chExt cx="209550" cy="209550"/>
                </a:xfrm>
              </p:grpSpPr>
              <p:sp>
                <p:nvSpPr>
                  <p:cNvPr id="72" name="椭圆 71"/>
                  <p:cNvSpPr/>
                  <p:nvPr/>
                </p:nvSpPr>
                <p:spPr>
                  <a:xfrm>
                    <a:off x="2482770" y="1114537"/>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73" name="椭圆 72"/>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57" name="组合 342"/>
                <p:cNvGrpSpPr/>
                <p:nvPr/>
              </p:nvGrpSpPr>
              <p:grpSpPr bwMode="auto">
                <a:xfrm>
                  <a:off x="3955858" y="1165384"/>
                  <a:ext cx="234632" cy="234632"/>
                  <a:chOff x="2483014" y="1114427"/>
                  <a:chExt cx="209550" cy="209550"/>
                </a:xfrm>
              </p:grpSpPr>
              <p:sp>
                <p:nvSpPr>
                  <p:cNvPr id="70" name="椭圆 69"/>
                  <p:cNvSpPr/>
                  <p:nvPr/>
                </p:nvSpPr>
                <p:spPr>
                  <a:xfrm>
                    <a:off x="2483332"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71" name="椭圆 70"/>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58" name="组合 343"/>
                <p:cNvGrpSpPr/>
                <p:nvPr/>
              </p:nvGrpSpPr>
              <p:grpSpPr bwMode="auto">
                <a:xfrm>
                  <a:off x="4317103" y="1165384"/>
                  <a:ext cx="234632" cy="234632"/>
                  <a:chOff x="2483014" y="1114427"/>
                  <a:chExt cx="209550" cy="209550"/>
                </a:xfrm>
              </p:grpSpPr>
              <p:sp>
                <p:nvSpPr>
                  <p:cNvPr id="68" name="椭圆 67"/>
                  <p:cNvSpPr/>
                  <p:nvPr/>
                </p:nvSpPr>
                <p:spPr>
                  <a:xfrm>
                    <a:off x="2482397"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69" name="椭圆 68"/>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59" name="组合 344"/>
                <p:cNvGrpSpPr/>
                <p:nvPr/>
              </p:nvGrpSpPr>
              <p:grpSpPr bwMode="auto">
                <a:xfrm>
                  <a:off x="4678347" y="1165384"/>
                  <a:ext cx="234632" cy="234632"/>
                  <a:chOff x="2483014" y="1114427"/>
                  <a:chExt cx="209550" cy="209550"/>
                </a:xfrm>
              </p:grpSpPr>
              <p:sp>
                <p:nvSpPr>
                  <p:cNvPr id="66" name="椭圆 65"/>
                  <p:cNvSpPr/>
                  <p:nvPr/>
                </p:nvSpPr>
                <p:spPr>
                  <a:xfrm>
                    <a:off x="248295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67" name="椭圆 66"/>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60" name="组合 345"/>
                <p:cNvGrpSpPr/>
                <p:nvPr/>
              </p:nvGrpSpPr>
              <p:grpSpPr bwMode="auto">
                <a:xfrm>
                  <a:off x="5039590" y="1165384"/>
                  <a:ext cx="234632" cy="234632"/>
                  <a:chOff x="2483014" y="1114427"/>
                  <a:chExt cx="209550" cy="209550"/>
                </a:xfrm>
              </p:grpSpPr>
              <p:sp>
                <p:nvSpPr>
                  <p:cNvPr id="64" name="椭圆 63"/>
                  <p:cNvSpPr/>
                  <p:nvPr/>
                </p:nvSpPr>
                <p:spPr>
                  <a:xfrm>
                    <a:off x="2476038"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65" name="椭圆 64"/>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61" name="组合 346"/>
                <p:cNvGrpSpPr/>
                <p:nvPr/>
              </p:nvGrpSpPr>
              <p:grpSpPr bwMode="auto">
                <a:xfrm>
                  <a:off x="5400834" y="1165384"/>
                  <a:ext cx="234632" cy="234632"/>
                  <a:chOff x="2483014" y="1114427"/>
                  <a:chExt cx="209550" cy="209550"/>
                </a:xfrm>
              </p:grpSpPr>
              <p:sp>
                <p:nvSpPr>
                  <p:cNvPr id="62" name="椭圆 61"/>
                  <p:cNvSpPr/>
                  <p:nvPr/>
                </p:nvSpPr>
                <p:spPr>
                  <a:xfrm>
                    <a:off x="2482585" y="1114536"/>
                    <a:ext cx="209475" cy="209512"/>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12700" cap="flat" cmpd="sng" algn="ctr">
                    <a:noFill/>
                    <a:prstDash val="solid"/>
                    <a:miter lim="800000"/>
                  </a:ln>
                  <a:effectLst>
                    <a:outerShdw blurRad="12700" dist="12700" dir="2700000" algn="tl"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63" name="椭圆 62"/>
                  <p:cNvSpPr/>
                  <p:nvPr/>
                </p:nvSpPr>
                <p:spPr>
                  <a:xfrm>
                    <a:off x="2502060" y="1133475"/>
                    <a:ext cx="171450" cy="171450"/>
                  </a:xfrm>
                  <a:prstGeom prst="ellipse">
                    <a:avLst/>
                  </a:prstGeom>
                  <a:solidFill>
                    <a:sysClr val="windowText" lastClr="000000">
                      <a:lumMod val="65000"/>
                      <a:lumOff val="35000"/>
                    </a:sysClr>
                  </a:solidFill>
                  <a:ln w="12700" cap="flat" cmpd="sng" algn="ctr">
                    <a:noFill/>
                    <a:prstDash val="solid"/>
                    <a:miter lim="800000"/>
                  </a:ln>
                  <a:effectLst>
                    <a:innerShdw blurRad="12700" dist="12700" dir="13500000">
                      <a:prstClr val="black">
                        <a:alpha val="50000"/>
                      </a:prstClr>
                    </a:inn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grpSp>
            <p:nvGrpSpPr>
              <p:cNvPr id="22" name="组合 307"/>
              <p:cNvGrpSpPr/>
              <p:nvPr/>
            </p:nvGrpSpPr>
            <p:grpSpPr bwMode="auto">
              <a:xfrm>
                <a:off x="6169861" y="873285"/>
                <a:ext cx="94671" cy="485002"/>
                <a:chOff x="2244455" y="772894"/>
                <a:chExt cx="94658" cy="485003"/>
              </a:xfrm>
            </p:grpSpPr>
            <p:sp>
              <p:nvSpPr>
                <p:cNvPr id="50" name="圆角矩形 335"/>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51" name="圆角矩形 33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23" name="组合 308"/>
              <p:cNvGrpSpPr/>
              <p:nvPr/>
            </p:nvGrpSpPr>
            <p:grpSpPr bwMode="auto">
              <a:xfrm>
                <a:off x="6532517" y="873285"/>
                <a:ext cx="94671" cy="485002"/>
                <a:chOff x="2244455" y="772894"/>
                <a:chExt cx="94658" cy="485003"/>
              </a:xfrm>
            </p:grpSpPr>
            <p:sp>
              <p:nvSpPr>
                <p:cNvPr id="48" name="圆角矩形 333"/>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49" name="圆角矩形 33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24" name="组合 309"/>
              <p:cNvGrpSpPr/>
              <p:nvPr/>
            </p:nvGrpSpPr>
            <p:grpSpPr bwMode="auto">
              <a:xfrm>
                <a:off x="6895173" y="873285"/>
                <a:ext cx="94671" cy="485002"/>
                <a:chOff x="2244455" y="772894"/>
                <a:chExt cx="94658" cy="485003"/>
              </a:xfrm>
            </p:grpSpPr>
            <p:sp>
              <p:nvSpPr>
                <p:cNvPr id="46" name="圆角矩形 331"/>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47" name="圆角矩形 33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25" name="组合 310"/>
              <p:cNvGrpSpPr/>
              <p:nvPr/>
            </p:nvGrpSpPr>
            <p:grpSpPr bwMode="auto">
              <a:xfrm>
                <a:off x="7257828" y="873285"/>
                <a:ext cx="94671" cy="485002"/>
                <a:chOff x="2244455" y="772894"/>
                <a:chExt cx="94658" cy="485003"/>
              </a:xfrm>
            </p:grpSpPr>
            <p:sp>
              <p:nvSpPr>
                <p:cNvPr id="44" name="圆角矩形 329"/>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45" name="圆角矩形 33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26" name="组合 311"/>
              <p:cNvGrpSpPr/>
              <p:nvPr/>
            </p:nvGrpSpPr>
            <p:grpSpPr bwMode="auto">
              <a:xfrm>
                <a:off x="7620483" y="873285"/>
                <a:ext cx="94671" cy="485002"/>
                <a:chOff x="2244455" y="772894"/>
                <a:chExt cx="94658" cy="485003"/>
              </a:xfrm>
            </p:grpSpPr>
            <p:sp>
              <p:nvSpPr>
                <p:cNvPr id="42" name="圆角矩形 327"/>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43" name="圆角矩形 32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27" name="组合 312"/>
              <p:cNvGrpSpPr/>
              <p:nvPr/>
            </p:nvGrpSpPr>
            <p:grpSpPr bwMode="auto">
              <a:xfrm>
                <a:off x="7983141" y="873285"/>
                <a:ext cx="94671" cy="485002"/>
                <a:chOff x="2244455" y="772894"/>
                <a:chExt cx="94658" cy="485003"/>
              </a:xfrm>
            </p:grpSpPr>
            <p:sp>
              <p:nvSpPr>
                <p:cNvPr id="40" name="圆角矩形 325"/>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41" name="圆角矩形 32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28" name="组合 313"/>
              <p:cNvGrpSpPr/>
              <p:nvPr/>
            </p:nvGrpSpPr>
            <p:grpSpPr bwMode="auto">
              <a:xfrm>
                <a:off x="8345797" y="873284"/>
                <a:ext cx="94671" cy="485002"/>
                <a:chOff x="2244455" y="772894"/>
                <a:chExt cx="94658" cy="485003"/>
              </a:xfrm>
            </p:grpSpPr>
            <p:sp>
              <p:nvSpPr>
                <p:cNvPr id="38" name="圆角矩形 323"/>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39" name="圆角矩形 32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29" name="组合 314"/>
              <p:cNvGrpSpPr/>
              <p:nvPr/>
            </p:nvGrpSpPr>
            <p:grpSpPr bwMode="auto">
              <a:xfrm>
                <a:off x="8708451" y="873285"/>
                <a:ext cx="94671" cy="485002"/>
                <a:chOff x="2244455" y="772894"/>
                <a:chExt cx="94658" cy="485003"/>
              </a:xfrm>
            </p:grpSpPr>
            <p:sp>
              <p:nvSpPr>
                <p:cNvPr id="36" name="圆角矩形 321"/>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37" name="圆角矩形 32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30" name="组合 315"/>
              <p:cNvGrpSpPr/>
              <p:nvPr/>
            </p:nvGrpSpPr>
            <p:grpSpPr bwMode="auto">
              <a:xfrm>
                <a:off x="9071105" y="873285"/>
                <a:ext cx="94671" cy="485002"/>
                <a:chOff x="2244455" y="772894"/>
                <a:chExt cx="94658" cy="485003"/>
              </a:xfrm>
            </p:grpSpPr>
            <p:sp>
              <p:nvSpPr>
                <p:cNvPr id="34" name="圆角矩形 319"/>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35" name="圆角矩形 32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nvGrpSpPr>
              <p:cNvPr id="31" name="组合 316"/>
              <p:cNvGrpSpPr/>
              <p:nvPr/>
            </p:nvGrpSpPr>
            <p:grpSpPr bwMode="auto">
              <a:xfrm>
                <a:off x="9433759" y="873285"/>
                <a:ext cx="94671" cy="485002"/>
                <a:chOff x="2244455" y="772894"/>
                <a:chExt cx="94658" cy="485003"/>
              </a:xfrm>
            </p:grpSpPr>
            <p:sp>
              <p:nvSpPr>
                <p:cNvPr id="32" name="圆角矩形 317"/>
                <p:cNvSpPr/>
                <p:nvPr/>
              </p:nvSpPr>
              <p:spPr>
                <a:xfrm>
                  <a:off x="2244455" y="772894"/>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33" name="圆角矩形 31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sng"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miter lim="800000"/>
                </a:ln>
                <a:effectLst>
                  <a:outerShdw blurRad="25400" sx="102000" sy="102000" algn="ctr" rotWithShape="0">
                    <a:prstClr val="black">
                      <a:alpha val="40000"/>
                    </a:prst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grpSp>
        <p:sp>
          <p:nvSpPr>
            <p:cNvPr id="12" name="矩形 11"/>
            <p:cNvSpPr/>
            <p:nvPr/>
          </p:nvSpPr>
          <p:spPr>
            <a:xfrm>
              <a:off x="9078465" y="967620"/>
              <a:ext cx="142883" cy="666761"/>
            </a:xfrm>
            <a:prstGeom prst="rect">
              <a:avLst/>
            </a:prstGeom>
            <a:solidFill>
              <a:srgbClr val="B26A37"/>
            </a:solidFill>
            <a:ln w="12700" cap="flat" cmpd="sng" algn="ctr">
              <a:noFill/>
              <a:prstDash val="solid"/>
              <a:miter lim="800000"/>
            </a:ln>
            <a:effectLst/>
          </p:spPr>
          <p:txBody>
            <a:bodyPr lIns="68589" tIns="34295" rIns="68589" bIns="34295"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14" name="矩形 13"/>
            <p:cNvSpPr/>
            <p:nvPr/>
          </p:nvSpPr>
          <p:spPr>
            <a:xfrm>
              <a:off x="9078465" y="1634381"/>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16" name="矩形 15"/>
            <p:cNvSpPr/>
            <p:nvPr/>
          </p:nvSpPr>
          <p:spPr>
            <a:xfrm>
              <a:off x="9078465" y="2340830"/>
              <a:ext cx="142883" cy="709625"/>
            </a:xfrm>
            <a:prstGeom prst="rect">
              <a:avLst/>
            </a:prstGeom>
            <a:solidFill>
              <a:srgbClr val="B26A37"/>
            </a:solidFill>
            <a:ln w="12700" cap="flat" cmpd="sng" algn="ctr">
              <a:noFill/>
              <a:prstDash val="solid"/>
              <a:miter lim="800000"/>
            </a:ln>
            <a:effectLst/>
          </p:spPr>
          <p:txBody>
            <a:bodyPr lIns="68589" tIns="34295" rIns="68589" bIns="34295"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17" name="矩形 16"/>
            <p:cNvSpPr/>
            <p:nvPr/>
          </p:nvSpPr>
          <p:spPr>
            <a:xfrm>
              <a:off x="9078465" y="3050455"/>
              <a:ext cx="142883" cy="708037"/>
            </a:xfrm>
            <a:prstGeom prst="rect">
              <a:avLst/>
            </a:prstGeom>
            <a:solidFill>
              <a:srgbClr val="FA783A"/>
            </a:solidFill>
            <a:ln w="12700" cap="flat" cmpd="sng" algn="ctr">
              <a:noFill/>
              <a:prstDash val="solid"/>
              <a:miter lim="800000"/>
            </a:ln>
            <a:effectLst/>
          </p:spPr>
          <p:txBody>
            <a:bodyPr lIns="68589" tIns="34295" rIns="68589" bIns="34295"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sp>
          <p:nvSpPr>
            <p:cNvPr id="18" name="矩形 17"/>
            <p:cNvSpPr/>
            <p:nvPr/>
          </p:nvSpPr>
          <p:spPr>
            <a:xfrm>
              <a:off x="9078465" y="3758491"/>
              <a:ext cx="142883" cy="682636"/>
            </a:xfrm>
            <a:prstGeom prst="rect">
              <a:avLst/>
            </a:prstGeom>
            <a:solidFill>
              <a:srgbClr val="B26A37"/>
            </a:solidFill>
            <a:ln w="12700" cap="flat" cmpd="sng" algn="ctr">
              <a:noFill/>
              <a:prstDash val="solid"/>
              <a:miter lim="800000"/>
            </a:ln>
            <a:effectLst/>
          </p:spPr>
          <p:txBody>
            <a:bodyPr lIns="68589" tIns="34295" rIns="68589" bIns="34295"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Microsoft YaHei"/>
                <a:cs typeface="+mn-cs"/>
              </a:endParaRPr>
            </a:p>
          </p:txBody>
        </p:sp>
      </p:grpSp>
      <p:sp>
        <p:nvSpPr>
          <p:cNvPr id="36868" name="文本框 1"/>
          <p:cNvSpPr txBox="1">
            <a:spLocks noChangeArrowheads="1"/>
          </p:cNvSpPr>
          <p:nvPr/>
        </p:nvSpPr>
        <p:spPr bwMode="auto">
          <a:xfrm>
            <a:off x="1539875" y="1466850"/>
            <a:ext cx="9112885" cy="463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马克思主义奠定了共产党人坚定理想信念的理论基础。我们要全面掌握辩证唯物主义和历史唯物主义的世界观和方法论，深刻认识实现共产主义是由一个一个阶段性目标逐步达成的历史过程，把</a:t>
            </a:r>
            <a:r>
              <a:rPr kumimoji="0" lang="zh-CN" altLang="en-US" sz="2400" b="1" i="0" u="none" strike="noStrike" kern="1200" cap="none" spc="0" normalizeH="0" baseline="0" noProof="0" dirty="0">
                <a:ln>
                  <a:noFill/>
                </a:ln>
                <a:solidFill>
                  <a:prstClr val="black"/>
                </a:solidFill>
                <a:effectLst/>
                <a:uLnTx/>
                <a:uFillTx/>
                <a:latin typeface="Microsoft YaHei"/>
                <a:ea typeface="Microsoft YaHei"/>
                <a:cs typeface="+mn-cs"/>
              </a:rPr>
              <a:t>共产主义远大理想</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同</a:t>
            </a:r>
            <a:r>
              <a:rPr kumimoji="0" lang="zh-CN" altLang="en-US" sz="2400" b="1" i="0" u="none" strike="noStrike" kern="1200" cap="none" spc="0" normalizeH="0" baseline="0" noProof="0" dirty="0">
                <a:ln>
                  <a:noFill/>
                </a:ln>
                <a:solidFill>
                  <a:prstClr val="black"/>
                </a:solidFill>
                <a:effectLst/>
                <a:uLnTx/>
                <a:uFillTx/>
                <a:latin typeface="Microsoft YaHei"/>
                <a:ea typeface="Microsoft YaHei"/>
                <a:cs typeface="+mn-cs"/>
              </a:rPr>
              <a:t>中国特色社会主义共同理想</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统一起来、同我们正在做的事情统一起来，坚定中国特色社会主义道路自信、理论自信、制度自信、文化自信，坚守共产党人的理想信念，像马克思那样，为共产主义奋斗终身。</a:t>
            </a:r>
          </a:p>
          <a:p>
            <a:pPr marL="0" marR="0" lvl="0" indent="628650" algn="r"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    </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mn-cs"/>
              </a:rPr>
              <a:t>——</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习近平总书记在纪念马克思诞辰200周年大会上的讲话                                                               </a:t>
            </a:r>
          </a:p>
        </p:txBody>
      </p:sp>
      <p:sp>
        <p:nvSpPr>
          <p:cNvPr id="9" name="文本框 8"/>
          <p:cNvSpPr txBox="1"/>
          <p:nvPr/>
        </p:nvSpPr>
        <p:spPr>
          <a:xfrm>
            <a:off x="70485" y="255270"/>
            <a:ext cx="7851140"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p>
        </p:txBody>
      </p:sp>
      <p:sp>
        <p:nvSpPr>
          <p:cNvPr id="52239" name="文本框 1"/>
          <p:cNvSpPr txBox="1"/>
          <p:nvPr/>
        </p:nvSpPr>
        <p:spPr>
          <a:xfrm>
            <a:off x="391207" y="2602161"/>
            <a:ext cx="7445375" cy="3905250"/>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rPr>
              <a:t>就是在中国共产党领导下，立足基本国情，以经济建设为中心，坚持四项基本原则，坚持改革开放，解放和发展社会生产力，建设社会主义市场经济、社会主义民主政治、社会主义先进文化、社会主义和谐社会、社会主义生态文明，促进人的全面发展，逐步实现全体人民共同富裕，建设富强民主文明和谐美丽的社会主义现代化强国，</a:t>
            </a:r>
            <a:r>
              <a:rPr kumimoji="0" lang="zh-CN" altLang="en-US" sz="2400" b="1" i="0" u="none" strike="noStrike" kern="1200" cap="none" spc="0" normalizeH="0" baseline="0" noProof="0" dirty="0">
                <a:ln>
                  <a:noFill/>
                </a:ln>
                <a:solidFill>
                  <a:prstClr val="black"/>
                </a:solidFill>
                <a:effectLst/>
                <a:uLnTx/>
                <a:uFillTx/>
                <a:latin typeface="微软雅黑"/>
                <a:ea typeface="微软雅黑"/>
              </a:rPr>
              <a:t>实现中华民族伟大复兴</a:t>
            </a:r>
            <a:r>
              <a:rPr kumimoji="0" lang="zh-CN" altLang="en-US" sz="2400" b="0" i="0" u="none" strike="noStrike" kern="1200" cap="none" spc="0" normalizeH="0" baseline="0" noProof="0" dirty="0">
                <a:ln>
                  <a:noFill/>
                </a:ln>
                <a:solidFill>
                  <a:prstClr val="black"/>
                </a:solidFill>
                <a:effectLst/>
                <a:uLnTx/>
                <a:uFillTx/>
                <a:latin typeface="微软雅黑"/>
                <a:ea typeface="微软雅黑"/>
              </a:rPr>
              <a:t>。</a:t>
            </a:r>
          </a:p>
        </p:txBody>
      </p:sp>
      <p:sp>
        <p:nvSpPr>
          <p:cNvPr id="2" name="圆角矩形 1"/>
          <p:cNvSpPr/>
          <p:nvPr/>
        </p:nvSpPr>
        <p:spPr>
          <a:xfrm>
            <a:off x="8127818" y="2506842"/>
            <a:ext cx="3497943" cy="1223962"/>
          </a:xfrm>
          <a:prstGeom prst="roundRect">
            <a:avLst>
              <a:gd name="adj" fmla="val 0"/>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mn-cs"/>
                <a:sym typeface="Arial" panose="020B0604020202020204" pitchFamily="34" charset="0"/>
              </a:rPr>
              <a:t>中国特色</a:t>
            </a:r>
            <a:endParaRPr kumimoji="0" lang="en-US" altLang="zh-CN" sz="2800" b="1" i="0" u="none" strike="noStrike" kern="1200" cap="none" spc="0" normalizeH="0" baseline="0" noProof="0" dirty="0">
              <a:ln>
                <a:noFill/>
              </a:ln>
              <a:solidFill>
                <a:prstClr val="white"/>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mn-cs"/>
                <a:sym typeface="Arial" panose="020B0604020202020204" pitchFamily="34" charset="0"/>
              </a:rPr>
              <a:t>社会主义道路</a:t>
            </a:r>
          </a:p>
        </p:txBody>
      </p:sp>
      <p:pic>
        <p:nvPicPr>
          <p:cNvPr id="6" name="图片 5"/>
          <p:cNvPicPr>
            <a:picLocks noChangeAspect="1"/>
          </p:cNvPicPr>
          <p:nvPr/>
        </p:nvPicPr>
        <p:blipFill>
          <a:blip r:embed="rId3"/>
          <a:stretch>
            <a:fillRect/>
          </a:stretch>
        </p:blipFill>
        <p:spPr>
          <a:xfrm>
            <a:off x="8026399" y="3846999"/>
            <a:ext cx="3700780" cy="26604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矩形: 圆角 7">
            <a:extLst>
              <a:ext uri="{FF2B5EF4-FFF2-40B4-BE49-F238E27FC236}">
                <a16:creationId xmlns:a16="http://schemas.microsoft.com/office/drawing/2014/main" xmlns="" id="{34964DE0-3727-4FEA-8553-3E851ACB8F07}"/>
              </a:ext>
            </a:extLst>
          </p:cNvPr>
          <p:cNvSpPr/>
          <p:nvPr/>
        </p:nvSpPr>
        <p:spPr>
          <a:xfrm>
            <a:off x="2185939" y="1174198"/>
            <a:ext cx="7820122"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ctr">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（一）坚持和发展中国特色社会主义是中华民族</a:t>
            </a:r>
          </a:p>
          <a:p>
            <a:pPr marL="107505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通向共产主义的必由之路</a:t>
            </a:r>
          </a:p>
        </p:txBody>
      </p:sp>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p>
        </p:txBody>
      </p:sp>
      <p:pic>
        <p:nvPicPr>
          <p:cNvPr id="3" name="图片 2">
            <a:extLst>
              <a:ext uri="{FF2B5EF4-FFF2-40B4-BE49-F238E27FC236}">
                <a16:creationId xmlns:a16="http://schemas.microsoft.com/office/drawing/2014/main" xmlns="" id="{E18A3214-5B42-4C32-A59D-3D09E3F22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5983" y="3154858"/>
            <a:ext cx="3116018" cy="1909675"/>
          </a:xfrm>
          <a:prstGeom prst="rect">
            <a:avLst/>
          </a:prstGeom>
        </p:spPr>
      </p:pic>
      <p:sp>
        <p:nvSpPr>
          <p:cNvPr id="8" name="矩形: 圆角 7">
            <a:extLst>
              <a:ext uri="{FF2B5EF4-FFF2-40B4-BE49-F238E27FC236}">
                <a16:creationId xmlns:a16="http://schemas.microsoft.com/office/drawing/2014/main" xmlns="" id="{1606DE32-A75E-4E0B-9DE0-E0F232F39DF4}"/>
              </a:ext>
            </a:extLst>
          </p:cNvPr>
          <p:cNvSpPr/>
          <p:nvPr/>
        </p:nvSpPr>
        <p:spPr>
          <a:xfrm>
            <a:off x="2185939" y="1174198"/>
            <a:ext cx="7820122"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ctr">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（一）坚持和发展中国特色社会主义是中华民族</a:t>
            </a:r>
          </a:p>
          <a:p>
            <a:pPr marL="107505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通向共产主义的必由之路</a:t>
            </a:r>
          </a:p>
        </p:txBody>
      </p:sp>
      <p:grpSp>
        <p:nvGrpSpPr>
          <p:cNvPr id="6" name="组合 5">
            <a:extLst>
              <a:ext uri="{FF2B5EF4-FFF2-40B4-BE49-F238E27FC236}">
                <a16:creationId xmlns:a16="http://schemas.microsoft.com/office/drawing/2014/main" xmlns="" id="{FA10FED0-5BE3-4856-9850-2C0EC32657FC}"/>
              </a:ext>
            </a:extLst>
          </p:cNvPr>
          <p:cNvGrpSpPr/>
          <p:nvPr/>
        </p:nvGrpSpPr>
        <p:grpSpPr>
          <a:xfrm>
            <a:off x="135800" y="2479274"/>
            <a:ext cx="4191387" cy="1839412"/>
            <a:chOff x="280940" y="2415774"/>
            <a:chExt cx="4191387" cy="1839412"/>
          </a:xfrm>
        </p:grpSpPr>
        <p:grpSp>
          <p:nvGrpSpPr>
            <p:cNvPr id="2" name="组合 1">
              <a:extLst>
                <a:ext uri="{FF2B5EF4-FFF2-40B4-BE49-F238E27FC236}">
                  <a16:creationId xmlns:a16="http://schemas.microsoft.com/office/drawing/2014/main" xmlns="" id="{DF084707-913F-4961-95D8-B371A75D4A94}"/>
                </a:ext>
              </a:extLst>
            </p:cNvPr>
            <p:cNvGrpSpPr/>
            <p:nvPr/>
          </p:nvGrpSpPr>
          <p:grpSpPr>
            <a:xfrm>
              <a:off x="280940" y="3091358"/>
              <a:ext cx="677106" cy="337885"/>
              <a:chOff x="1558922" y="3285833"/>
              <a:chExt cx="677106" cy="337885"/>
            </a:xfrm>
            <a:effectLst>
              <a:outerShdw blurRad="63500" sx="102000" sy="102000" algn="ctr" rotWithShape="0">
                <a:prstClr val="black">
                  <a:alpha val="40000"/>
                </a:prstClr>
              </a:outerShdw>
            </a:effectLst>
          </p:grpSpPr>
          <p:sp>
            <p:nvSpPr>
              <p:cNvPr id="10" name="右箭头 11">
                <a:extLst>
                  <a:ext uri="{FF2B5EF4-FFF2-40B4-BE49-F238E27FC236}">
                    <a16:creationId xmlns:a16="http://schemas.microsoft.com/office/drawing/2014/main" xmlns="" id="{B9E9DC44-47E3-4C14-8415-D4660076655A}"/>
                  </a:ext>
                </a:extLst>
              </p:cNvPr>
              <p:cNvSpPr/>
              <p:nvPr/>
            </p:nvSpPr>
            <p:spPr>
              <a:xfrm rot="16200000">
                <a:off x="1558926" y="3285829"/>
                <a:ext cx="337885" cy="337893"/>
              </a:xfrm>
              <a:prstGeom prst="rightArrow">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105号-简雅黑"/>
                  <a:cs typeface="+mn-ea"/>
                  <a:sym typeface="+mn-lt"/>
                </a:endParaRPr>
              </a:p>
            </p:txBody>
          </p:sp>
          <p:sp>
            <p:nvSpPr>
              <p:cNvPr id="11" name="右箭头 16">
                <a:extLst>
                  <a:ext uri="{FF2B5EF4-FFF2-40B4-BE49-F238E27FC236}">
                    <a16:creationId xmlns:a16="http://schemas.microsoft.com/office/drawing/2014/main" xmlns="" id="{B47BB986-20EE-4AA5-9DB8-E69FCF73BD3D}"/>
                  </a:ext>
                </a:extLst>
              </p:cNvPr>
              <p:cNvSpPr/>
              <p:nvPr/>
            </p:nvSpPr>
            <p:spPr>
              <a:xfrm rot="5400000" flipV="1">
                <a:off x="1898139" y="3285829"/>
                <a:ext cx="337885" cy="337893"/>
              </a:xfrm>
              <a:prstGeom prst="rightArrow">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105号-简雅黑"/>
                  <a:cs typeface="+mn-ea"/>
                  <a:sym typeface="+mn-lt"/>
                </a:endParaRPr>
              </a:p>
            </p:txBody>
          </p:sp>
        </p:grpSp>
        <p:sp>
          <p:nvSpPr>
            <p:cNvPr id="12" name="文本框 1">
              <a:extLst>
                <a:ext uri="{FF2B5EF4-FFF2-40B4-BE49-F238E27FC236}">
                  <a16:creationId xmlns:a16="http://schemas.microsoft.com/office/drawing/2014/main" xmlns="" id="{151B6949-D2A5-4716-B6AF-378DC689C026}"/>
                </a:ext>
              </a:extLst>
            </p:cNvPr>
            <p:cNvSpPr txBox="1"/>
            <p:nvPr/>
          </p:nvSpPr>
          <p:spPr>
            <a:xfrm>
              <a:off x="1138578" y="2415774"/>
              <a:ext cx="3333749" cy="1689052"/>
            </a:xfrm>
            <a:prstGeom prst="rect">
              <a:avLst/>
            </a:prstGeom>
            <a:noFill/>
            <a:ln w="9525">
              <a:noFill/>
            </a:ln>
          </p:spPr>
          <p:txBody>
            <a:bodyPr wrap="square" anchor="t">
              <a:spAutoFit/>
            </a:bodyPr>
            <a:lstStyle/>
            <a:p>
              <a:pPr marL="0" marR="0" lvl="0" algn="just" defTabSz="914400" rtl="0" eaLnBrk="0" fontAlgn="base" latinLnBrk="0" hangingPunct="0">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这是一条在历史洪流中扭转民族命运、书写人间奇迹的</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奋斗之路</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xmlns="" id="{B2AE8451-D41D-4935-8640-E06E5CFC06D3}"/>
                </a:ext>
              </a:extLst>
            </p:cNvPr>
            <p:cNvSpPr/>
            <p:nvPr/>
          </p:nvSpPr>
          <p:spPr>
            <a:xfrm>
              <a:off x="1138578" y="4209467"/>
              <a:ext cx="3333749" cy="45719"/>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xmlns="" id="{285CF58E-BECA-4279-A9A9-B06610DC9DE5}"/>
              </a:ext>
            </a:extLst>
          </p:cNvPr>
          <p:cNvGrpSpPr/>
          <p:nvPr/>
        </p:nvGrpSpPr>
        <p:grpSpPr>
          <a:xfrm>
            <a:off x="135800" y="4640091"/>
            <a:ext cx="4191387" cy="1839412"/>
            <a:chOff x="280940" y="2415774"/>
            <a:chExt cx="4191387" cy="1839412"/>
          </a:xfrm>
        </p:grpSpPr>
        <p:grpSp>
          <p:nvGrpSpPr>
            <p:cNvPr id="15" name="组合 14">
              <a:extLst>
                <a:ext uri="{FF2B5EF4-FFF2-40B4-BE49-F238E27FC236}">
                  <a16:creationId xmlns:a16="http://schemas.microsoft.com/office/drawing/2014/main" xmlns="" id="{345B1A2B-7BE2-4645-8022-082A6CA1DC71}"/>
                </a:ext>
              </a:extLst>
            </p:cNvPr>
            <p:cNvGrpSpPr/>
            <p:nvPr/>
          </p:nvGrpSpPr>
          <p:grpSpPr>
            <a:xfrm>
              <a:off x="280940" y="3091358"/>
              <a:ext cx="677106" cy="337885"/>
              <a:chOff x="1558922" y="3285833"/>
              <a:chExt cx="677106" cy="337885"/>
            </a:xfrm>
            <a:effectLst>
              <a:outerShdw blurRad="63500" sx="102000" sy="102000" algn="ctr" rotWithShape="0">
                <a:prstClr val="black">
                  <a:alpha val="40000"/>
                </a:prstClr>
              </a:outerShdw>
            </a:effectLst>
          </p:grpSpPr>
          <p:sp>
            <p:nvSpPr>
              <p:cNvPr id="18" name="右箭头 11">
                <a:extLst>
                  <a:ext uri="{FF2B5EF4-FFF2-40B4-BE49-F238E27FC236}">
                    <a16:creationId xmlns:a16="http://schemas.microsoft.com/office/drawing/2014/main" xmlns="" id="{2291AE7B-0F3A-43E3-B4CD-9463D4317AC2}"/>
                  </a:ext>
                </a:extLst>
              </p:cNvPr>
              <p:cNvSpPr/>
              <p:nvPr/>
            </p:nvSpPr>
            <p:spPr>
              <a:xfrm rot="16200000">
                <a:off x="1558926" y="3285829"/>
                <a:ext cx="337885" cy="337893"/>
              </a:xfrm>
              <a:prstGeom prst="rightArrow">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105号-简雅黑"/>
                  <a:cs typeface="+mn-ea"/>
                  <a:sym typeface="+mn-lt"/>
                </a:endParaRPr>
              </a:p>
            </p:txBody>
          </p:sp>
          <p:sp>
            <p:nvSpPr>
              <p:cNvPr id="19" name="右箭头 16">
                <a:extLst>
                  <a:ext uri="{FF2B5EF4-FFF2-40B4-BE49-F238E27FC236}">
                    <a16:creationId xmlns:a16="http://schemas.microsoft.com/office/drawing/2014/main" xmlns="" id="{A667B218-31FD-4969-B533-E96D5374B465}"/>
                  </a:ext>
                </a:extLst>
              </p:cNvPr>
              <p:cNvSpPr/>
              <p:nvPr/>
            </p:nvSpPr>
            <p:spPr>
              <a:xfrm rot="5400000" flipV="1">
                <a:off x="1898139" y="3285829"/>
                <a:ext cx="337885" cy="337893"/>
              </a:xfrm>
              <a:prstGeom prst="rightArrow">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105号-简雅黑"/>
                  <a:cs typeface="+mn-ea"/>
                  <a:sym typeface="+mn-lt"/>
                </a:endParaRPr>
              </a:p>
            </p:txBody>
          </p:sp>
        </p:grpSp>
        <p:sp>
          <p:nvSpPr>
            <p:cNvPr id="16" name="文本框 1">
              <a:extLst>
                <a:ext uri="{FF2B5EF4-FFF2-40B4-BE49-F238E27FC236}">
                  <a16:creationId xmlns:a16="http://schemas.microsoft.com/office/drawing/2014/main" xmlns="" id="{2A6F917B-2FF3-4E43-B49D-283A50A1100E}"/>
                </a:ext>
              </a:extLst>
            </p:cNvPr>
            <p:cNvSpPr txBox="1"/>
            <p:nvPr/>
          </p:nvSpPr>
          <p:spPr>
            <a:xfrm>
              <a:off x="1138578" y="2415774"/>
              <a:ext cx="3333749" cy="1689052"/>
            </a:xfrm>
            <a:prstGeom prst="rect">
              <a:avLst/>
            </a:prstGeom>
            <a:noFill/>
            <a:ln w="9525">
              <a:noFill/>
            </a:ln>
          </p:spPr>
          <p:txBody>
            <a:bodyPr wrap="square" anchor="t">
              <a:spAutoFit/>
            </a:bodyPr>
            <a:lstStyle/>
            <a:p>
              <a:pPr lvl="0" algn="just">
                <a:lnSpc>
                  <a:spcPct val="150000"/>
                </a:lnSpc>
                <a:spcBef>
                  <a:spcPts val="600"/>
                </a:spcBef>
                <a:defRPr/>
              </a:pPr>
              <a:r>
                <a:rPr lang="zh-CN" altLang="en-US" sz="2400" dirty="0">
                  <a:solidFill>
                    <a:prstClr val="black"/>
                  </a:solidFill>
                  <a:latin typeface="微软雅黑" panose="020B0503020204020204" pitchFamily="34" charset="-122"/>
                </a:rPr>
                <a:t>这是一条把人民放在最高位置，得民心、顺民意、惠民利的</a:t>
              </a:r>
              <a:r>
                <a:rPr lang="zh-CN" altLang="en-US" sz="2400" b="1" dirty="0">
                  <a:solidFill>
                    <a:prstClr val="black"/>
                  </a:solidFill>
                  <a:latin typeface="微软雅黑" panose="020B0503020204020204" pitchFamily="34" charset="-122"/>
                </a:rPr>
                <a:t>初心之路</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xmlns="" id="{04ABC558-D7B2-4595-9C48-4F598155231D}"/>
                </a:ext>
              </a:extLst>
            </p:cNvPr>
            <p:cNvSpPr/>
            <p:nvPr/>
          </p:nvSpPr>
          <p:spPr>
            <a:xfrm>
              <a:off x="1138578" y="4209467"/>
              <a:ext cx="3333749" cy="45719"/>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xmlns="" id="{C9A6BBE2-A079-4608-BD4D-CDFA222B7ACB}"/>
              </a:ext>
            </a:extLst>
          </p:cNvPr>
          <p:cNvGrpSpPr/>
          <p:nvPr/>
        </p:nvGrpSpPr>
        <p:grpSpPr>
          <a:xfrm>
            <a:off x="4507719" y="2479274"/>
            <a:ext cx="4191387" cy="1839412"/>
            <a:chOff x="280940" y="2415774"/>
            <a:chExt cx="4191387" cy="1839412"/>
          </a:xfrm>
        </p:grpSpPr>
        <p:grpSp>
          <p:nvGrpSpPr>
            <p:cNvPr id="21" name="组合 20">
              <a:extLst>
                <a:ext uri="{FF2B5EF4-FFF2-40B4-BE49-F238E27FC236}">
                  <a16:creationId xmlns:a16="http://schemas.microsoft.com/office/drawing/2014/main" xmlns="" id="{9A3BF757-D9B0-4C9D-A30B-0489C7211DB9}"/>
                </a:ext>
              </a:extLst>
            </p:cNvPr>
            <p:cNvGrpSpPr/>
            <p:nvPr/>
          </p:nvGrpSpPr>
          <p:grpSpPr>
            <a:xfrm>
              <a:off x="280940" y="3091358"/>
              <a:ext cx="677106" cy="337885"/>
              <a:chOff x="1558922" y="3285833"/>
              <a:chExt cx="677106" cy="337885"/>
            </a:xfrm>
            <a:effectLst>
              <a:outerShdw blurRad="63500" sx="102000" sy="102000" algn="ctr" rotWithShape="0">
                <a:prstClr val="black">
                  <a:alpha val="40000"/>
                </a:prstClr>
              </a:outerShdw>
            </a:effectLst>
          </p:grpSpPr>
          <p:sp>
            <p:nvSpPr>
              <p:cNvPr id="24" name="右箭头 11">
                <a:extLst>
                  <a:ext uri="{FF2B5EF4-FFF2-40B4-BE49-F238E27FC236}">
                    <a16:creationId xmlns:a16="http://schemas.microsoft.com/office/drawing/2014/main" xmlns="" id="{463DA83A-E9EC-41E5-8DFD-D52178C92357}"/>
                  </a:ext>
                </a:extLst>
              </p:cNvPr>
              <p:cNvSpPr/>
              <p:nvPr/>
            </p:nvSpPr>
            <p:spPr>
              <a:xfrm rot="16200000">
                <a:off x="1558926" y="3285829"/>
                <a:ext cx="337885" cy="337893"/>
              </a:xfrm>
              <a:prstGeom prst="rightArrow">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105号-简雅黑"/>
                  <a:cs typeface="+mn-ea"/>
                  <a:sym typeface="+mn-lt"/>
                </a:endParaRPr>
              </a:p>
            </p:txBody>
          </p:sp>
          <p:sp>
            <p:nvSpPr>
              <p:cNvPr id="25" name="右箭头 16">
                <a:extLst>
                  <a:ext uri="{FF2B5EF4-FFF2-40B4-BE49-F238E27FC236}">
                    <a16:creationId xmlns:a16="http://schemas.microsoft.com/office/drawing/2014/main" xmlns="" id="{A7A1D2C6-682F-4718-94EA-FA8846144A1E}"/>
                  </a:ext>
                </a:extLst>
              </p:cNvPr>
              <p:cNvSpPr/>
              <p:nvPr/>
            </p:nvSpPr>
            <p:spPr>
              <a:xfrm rot="5400000" flipV="1">
                <a:off x="1898139" y="3285829"/>
                <a:ext cx="337885" cy="337893"/>
              </a:xfrm>
              <a:prstGeom prst="rightArrow">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105号-简雅黑"/>
                  <a:cs typeface="+mn-ea"/>
                  <a:sym typeface="+mn-lt"/>
                </a:endParaRPr>
              </a:p>
            </p:txBody>
          </p:sp>
        </p:grpSp>
        <p:sp>
          <p:nvSpPr>
            <p:cNvPr id="22" name="文本框 1">
              <a:extLst>
                <a:ext uri="{FF2B5EF4-FFF2-40B4-BE49-F238E27FC236}">
                  <a16:creationId xmlns:a16="http://schemas.microsoft.com/office/drawing/2014/main" xmlns="" id="{3D975E18-047D-49EC-ADFB-269793CD2E1F}"/>
                </a:ext>
              </a:extLst>
            </p:cNvPr>
            <p:cNvSpPr txBox="1"/>
            <p:nvPr/>
          </p:nvSpPr>
          <p:spPr>
            <a:xfrm>
              <a:off x="1138578" y="2415774"/>
              <a:ext cx="3333749" cy="1689052"/>
            </a:xfrm>
            <a:prstGeom prst="rect">
              <a:avLst/>
            </a:prstGeom>
            <a:noFill/>
            <a:ln w="9525">
              <a:noFill/>
            </a:ln>
          </p:spPr>
          <p:txBody>
            <a:bodyPr wrap="square" anchor="t">
              <a:spAutoFit/>
            </a:bodyPr>
            <a:lstStyle/>
            <a:p>
              <a:pPr lvl="0" algn="just">
                <a:lnSpc>
                  <a:spcPct val="150000"/>
                </a:lnSpc>
                <a:spcBef>
                  <a:spcPts val="600"/>
                </a:spcBef>
                <a:defRPr/>
              </a:pPr>
              <a:r>
                <a:rPr lang="zh-CN" altLang="en-US" sz="2400" dirty="0">
                  <a:solidFill>
                    <a:prstClr val="black"/>
                  </a:solidFill>
                  <a:latin typeface="微软雅黑" panose="020B0503020204020204" pitchFamily="34" charset="-122"/>
                </a:rPr>
                <a:t>这是一条在经济文化落后国家探索建设现代化的</a:t>
              </a:r>
              <a:r>
                <a:rPr lang="zh-CN" altLang="en-US" sz="2400" b="1" dirty="0">
                  <a:solidFill>
                    <a:prstClr val="black"/>
                  </a:solidFill>
                  <a:latin typeface="微软雅黑" panose="020B0503020204020204" pitchFamily="34" charset="-122"/>
                </a:rPr>
                <a:t>创造之路</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矩形 22">
              <a:extLst>
                <a:ext uri="{FF2B5EF4-FFF2-40B4-BE49-F238E27FC236}">
                  <a16:creationId xmlns:a16="http://schemas.microsoft.com/office/drawing/2014/main" xmlns="" id="{13C58B04-904B-451C-B9C5-E0320301FD70}"/>
                </a:ext>
              </a:extLst>
            </p:cNvPr>
            <p:cNvSpPr/>
            <p:nvPr/>
          </p:nvSpPr>
          <p:spPr>
            <a:xfrm>
              <a:off x="1138578" y="4209467"/>
              <a:ext cx="3333749" cy="45719"/>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xmlns="" id="{4502F5F4-54DB-45BE-B247-897D08305F18}"/>
              </a:ext>
            </a:extLst>
          </p:cNvPr>
          <p:cNvGrpSpPr/>
          <p:nvPr/>
        </p:nvGrpSpPr>
        <p:grpSpPr>
          <a:xfrm>
            <a:off x="4507719" y="4640091"/>
            <a:ext cx="4433084" cy="1839412"/>
            <a:chOff x="280940" y="2415774"/>
            <a:chExt cx="4433084" cy="1839412"/>
          </a:xfrm>
        </p:grpSpPr>
        <p:grpSp>
          <p:nvGrpSpPr>
            <p:cNvPr id="27" name="组合 26">
              <a:extLst>
                <a:ext uri="{FF2B5EF4-FFF2-40B4-BE49-F238E27FC236}">
                  <a16:creationId xmlns:a16="http://schemas.microsoft.com/office/drawing/2014/main" xmlns="" id="{9F6AB825-B4A1-4752-AFA7-FC6586F6FDB0}"/>
                </a:ext>
              </a:extLst>
            </p:cNvPr>
            <p:cNvGrpSpPr/>
            <p:nvPr/>
          </p:nvGrpSpPr>
          <p:grpSpPr>
            <a:xfrm>
              <a:off x="280940" y="3091358"/>
              <a:ext cx="677106" cy="337885"/>
              <a:chOff x="1558922" y="3285833"/>
              <a:chExt cx="677106" cy="337885"/>
            </a:xfrm>
            <a:effectLst>
              <a:outerShdw blurRad="63500" sx="102000" sy="102000" algn="ctr" rotWithShape="0">
                <a:prstClr val="black">
                  <a:alpha val="40000"/>
                </a:prstClr>
              </a:outerShdw>
            </a:effectLst>
          </p:grpSpPr>
          <p:sp>
            <p:nvSpPr>
              <p:cNvPr id="30" name="右箭头 11">
                <a:extLst>
                  <a:ext uri="{FF2B5EF4-FFF2-40B4-BE49-F238E27FC236}">
                    <a16:creationId xmlns:a16="http://schemas.microsoft.com/office/drawing/2014/main" xmlns="" id="{17CC7F27-E379-4CA6-BF51-11E6D7CED729}"/>
                  </a:ext>
                </a:extLst>
              </p:cNvPr>
              <p:cNvSpPr/>
              <p:nvPr/>
            </p:nvSpPr>
            <p:spPr>
              <a:xfrm rot="16200000">
                <a:off x="1558926" y="3285829"/>
                <a:ext cx="337885" cy="337893"/>
              </a:xfrm>
              <a:prstGeom prst="rightArrow">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105号-简雅黑"/>
                  <a:cs typeface="+mn-ea"/>
                  <a:sym typeface="+mn-lt"/>
                </a:endParaRPr>
              </a:p>
            </p:txBody>
          </p:sp>
          <p:sp>
            <p:nvSpPr>
              <p:cNvPr id="31" name="右箭头 16">
                <a:extLst>
                  <a:ext uri="{FF2B5EF4-FFF2-40B4-BE49-F238E27FC236}">
                    <a16:creationId xmlns:a16="http://schemas.microsoft.com/office/drawing/2014/main" xmlns="" id="{7F662597-D7C7-41B8-A1DC-52C67E603614}"/>
                  </a:ext>
                </a:extLst>
              </p:cNvPr>
              <p:cNvSpPr/>
              <p:nvPr/>
            </p:nvSpPr>
            <p:spPr>
              <a:xfrm rot="5400000" flipV="1">
                <a:off x="1898139" y="3285829"/>
                <a:ext cx="337885" cy="337893"/>
              </a:xfrm>
              <a:prstGeom prst="rightArrow">
                <a:avLst/>
              </a:prstGeom>
              <a:solidFill>
                <a:srgbClr val="B26A3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105号-简雅黑"/>
                  <a:cs typeface="+mn-ea"/>
                  <a:sym typeface="+mn-lt"/>
                </a:endParaRPr>
              </a:p>
            </p:txBody>
          </p:sp>
        </p:grpSp>
        <p:sp>
          <p:nvSpPr>
            <p:cNvPr id="28" name="文本框 1">
              <a:extLst>
                <a:ext uri="{FF2B5EF4-FFF2-40B4-BE49-F238E27FC236}">
                  <a16:creationId xmlns:a16="http://schemas.microsoft.com/office/drawing/2014/main" xmlns="" id="{B82155FF-1558-45A2-8A5E-7825A9E7DD09}"/>
                </a:ext>
              </a:extLst>
            </p:cNvPr>
            <p:cNvSpPr txBox="1"/>
            <p:nvPr/>
          </p:nvSpPr>
          <p:spPr>
            <a:xfrm>
              <a:off x="1138578" y="2415774"/>
              <a:ext cx="3575446" cy="1689052"/>
            </a:xfrm>
            <a:prstGeom prst="rect">
              <a:avLst/>
            </a:prstGeom>
            <a:noFill/>
            <a:ln w="9525">
              <a:noFill/>
            </a:ln>
          </p:spPr>
          <p:txBody>
            <a:bodyPr wrap="square" anchor="t">
              <a:spAutoFit/>
            </a:bodyPr>
            <a:lstStyle/>
            <a:p>
              <a:pPr lvl="0" algn="just">
                <a:lnSpc>
                  <a:spcPct val="150000"/>
                </a:lnSpc>
                <a:spcBef>
                  <a:spcPts val="600"/>
                </a:spcBef>
                <a:defRPr/>
              </a:pPr>
              <a:r>
                <a:rPr lang="zh-CN" altLang="en-US" sz="2400" dirty="0">
                  <a:solidFill>
                    <a:prstClr val="black"/>
                  </a:solidFill>
                  <a:latin typeface="微软雅黑" panose="020B0503020204020204" pitchFamily="34" charset="-122"/>
                </a:rPr>
                <a:t>这是一条始终保持革命精神、以党的自我革命引领伟大社会革命的</a:t>
              </a:r>
              <a:r>
                <a:rPr lang="zh-CN" altLang="en-US" sz="2400" b="1" dirty="0">
                  <a:solidFill>
                    <a:prstClr val="black"/>
                  </a:solidFill>
                  <a:latin typeface="微软雅黑" panose="020B0503020204020204" pitchFamily="34" charset="-122"/>
                </a:rPr>
                <a:t>锻造之路</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矩形 28">
              <a:extLst>
                <a:ext uri="{FF2B5EF4-FFF2-40B4-BE49-F238E27FC236}">
                  <a16:creationId xmlns:a16="http://schemas.microsoft.com/office/drawing/2014/main" xmlns="" id="{5BF5E403-43AF-4FF2-8A4A-ED01DF84C2B4}"/>
                </a:ext>
              </a:extLst>
            </p:cNvPr>
            <p:cNvSpPr/>
            <p:nvPr/>
          </p:nvSpPr>
          <p:spPr>
            <a:xfrm>
              <a:off x="1138578" y="4209467"/>
              <a:ext cx="3333749" cy="45719"/>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p>
        </p:txBody>
      </p:sp>
      <p:sp>
        <p:nvSpPr>
          <p:cNvPr id="51213" name="文本框 1"/>
          <p:cNvSpPr txBox="1"/>
          <p:nvPr/>
        </p:nvSpPr>
        <p:spPr>
          <a:xfrm>
            <a:off x="1523093" y="2908016"/>
            <a:ext cx="4456792" cy="3351046"/>
          </a:xfrm>
          <a:prstGeom prst="rect">
            <a:avLst/>
          </a:prstGeom>
          <a:noFill/>
          <a:ln w="9525">
            <a:noFill/>
          </a:ln>
        </p:spPr>
        <p:txBody>
          <a:bodyPr wrap="square" anchor="t">
            <a:spAutoFit/>
          </a:bodyPr>
          <a:lstStyle/>
          <a:p>
            <a:pPr marL="0" marR="0" lvl="0" indent="628650" algn="just" defTabSz="914400" rtl="0" eaLnBrk="0" fontAlgn="base" latinLnBrk="0" hangingPunct="0">
              <a:lnSpc>
                <a:spcPct val="15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只有沿着这条道路前进</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，中国的社会主义建设才能取得成功，社会主义制度的优越性才能得到充分的体现，社会主义社会才能在充分发展和高度发达的基础上，逐步迈向共产主义社会。</a:t>
            </a:r>
          </a:p>
        </p:txBody>
      </p:sp>
      <p:pic>
        <p:nvPicPr>
          <p:cNvPr id="51202" name="Picture 2" descr="新时代推进马克思主义中国化的着力点"/>
          <p:cNvPicPr>
            <a:picLocks noChangeAspect="1"/>
          </p:cNvPicPr>
          <p:nvPr/>
        </p:nvPicPr>
        <p:blipFill>
          <a:blip r:embed="rId2"/>
          <a:stretch>
            <a:fillRect/>
          </a:stretch>
        </p:blipFill>
        <p:spPr>
          <a:xfrm>
            <a:off x="6763657" y="2564347"/>
            <a:ext cx="3412843" cy="4038384"/>
          </a:xfrm>
          <a:prstGeom prst="rect">
            <a:avLst/>
          </a:prstGeom>
          <a:ln w="38100" cap="sq">
            <a:solidFill>
              <a:srgbClr val="B26A37"/>
            </a:solidFill>
            <a:prstDash val="solid"/>
            <a:miter lim="800000"/>
          </a:ln>
          <a:effectLst>
            <a:outerShdw blurRad="50800" dist="38100" dir="2700000" algn="tl" rotWithShape="0">
              <a:srgbClr val="000000">
                <a:alpha val="43000"/>
              </a:srgbClr>
            </a:outerShdw>
          </a:effectLst>
        </p:spPr>
      </p:pic>
      <p:sp>
        <p:nvSpPr>
          <p:cNvPr id="8" name="矩形: 圆角 7">
            <a:extLst>
              <a:ext uri="{FF2B5EF4-FFF2-40B4-BE49-F238E27FC236}">
                <a16:creationId xmlns:a16="http://schemas.microsoft.com/office/drawing/2014/main" xmlns="" id="{8AF3DC28-5DAC-4F16-BCC9-A1D0D7E32F1D}"/>
              </a:ext>
            </a:extLst>
          </p:cNvPr>
          <p:cNvSpPr/>
          <p:nvPr/>
        </p:nvSpPr>
        <p:spPr>
          <a:xfrm>
            <a:off x="2185939" y="1174198"/>
            <a:ext cx="7820122"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ctr">
              <a:lnSpc>
                <a:spcPct val="120000"/>
              </a:lnSpc>
              <a:defRPr/>
            </a:pPr>
            <a:r>
              <a:rPr lang="zh-CN" altLang="en-US" sz="2800" b="1">
                <a:solidFill>
                  <a:prstClr val="white"/>
                </a:solidFill>
                <a:latin typeface="微软雅黑" panose="020B0503020204020204" pitchFamily="34" charset="-122"/>
                <a:ea typeface="微软雅黑" panose="020B0503020204020204" pitchFamily="34" charset="-122"/>
                <a:sym typeface="方正悠黑体" panose="02010600010101010101" charset="-122"/>
              </a:rPr>
              <a:t>（一）坚持和发展中国特色社会主义是中华民族</a:t>
            </a:r>
          </a:p>
          <a:p>
            <a:pPr marL="1075055" lvl="0" algn="just">
              <a:lnSpc>
                <a:spcPct val="120000"/>
              </a:lnSpc>
              <a:defRPr/>
            </a:pPr>
            <a:r>
              <a:rPr lang="zh-CN" altLang="en-US" sz="2800" b="1">
                <a:solidFill>
                  <a:prstClr val="white"/>
                </a:solidFill>
                <a:latin typeface="微软雅黑" panose="020B0503020204020204" pitchFamily="34" charset="-122"/>
                <a:ea typeface="微软雅黑" panose="020B0503020204020204" pitchFamily="34" charset="-122"/>
                <a:sym typeface="方正悠黑体" panose="02010600010101010101" charset="-122"/>
              </a:rPr>
              <a:t>通向共产主义的必由之路</a:t>
            </a:r>
            <a:endPar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endParaRPr>
          </a:p>
        </p:txBody>
      </p:sp>
    </p:spTree>
    <p:extLst>
      <p:ext uri="{BB962C8B-B14F-4D97-AF65-F5344CB8AC3E}">
        <p14:creationId xmlns:p14="http://schemas.microsoft.com/office/powerpoint/2010/main" val="4137943075"/>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p>
        </p:txBody>
      </p:sp>
      <p:sp>
        <p:nvSpPr>
          <p:cNvPr id="53253" name="文本框 1"/>
          <p:cNvSpPr txBox="1"/>
          <p:nvPr/>
        </p:nvSpPr>
        <p:spPr>
          <a:xfrm>
            <a:off x="452928" y="4018275"/>
            <a:ext cx="7345045" cy="2243050"/>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sym typeface="+mn-ea"/>
              </a:rPr>
              <a:t>共产主义远大理想也就是我们的最终理想，它的实现需要许多代人的接续奋斗，在这个接续奋斗的过程中，会有一些阶段性的理想。只有通过实现一个一个的阶段性理想，才能最终实现共产主义远大理想。</a:t>
            </a:r>
            <a:endParaRPr kumimoji="0" lang="zh-CN" altLang="en-US" sz="2400" b="0" i="0" u="none" strike="noStrike" kern="1200" cap="none" spc="0" normalizeH="0" baseline="0" noProof="0" dirty="0">
              <a:ln>
                <a:noFill/>
              </a:ln>
              <a:solidFill>
                <a:prstClr val="black"/>
              </a:solidFill>
              <a:effectLst/>
              <a:uLnTx/>
              <a:uFillTx/>
              <a:latin typeface="微软雅黑"/>
              <a:ea typeface="微软雅黑"/>
              <a:sym typeface="Arial" panose="020B0604020202020204" pitchFamily="34" charset="0"/>
            </a:endParaRPr>
          </a:p>
        </p:txBody>
      </p:sp>
      <p:pic>
        <p:nvPicPr>
          <p:cNvPr id="9" name="图片 8"/>
          <p:cNvPicPr>
            <a:picLocks noChangeAspect="1"/>
          </p:cNvPicPr>
          <p:nvPr/>
        </p:nvPicPr>
        <p:blipFill>
          <a:blip r:embed="rId2"/>
          <a:stretch>
            <a:fillRect/>
          </a:stretch>
        </p:blipFill>
        <p:spPr>
          <a:xfrm>
            <a:off x="8252187" y="2782995"/>
            <a:ext cx="3486885" cy="367737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11 Rectángulo"/>
          <p:cNvSpPr/>
          <p:nvPr/>
        </p:nvSpPr>
        <p:spPr>
          <a:xfrm>
            <a:off x="1032921" y="2782995"/>
            <a:ext cx="6185058" cy="1050271"/>
          </a:xfrm>
          <a:prstGeom prst="rect">
            <a:avLst/>
          </a:prstGeom>
          <a:gradFill>
            <a:gsLst>
              <a:gs pos="0">
                <a:srgbClr val="B26A37"/>
              </a:gs>
              <a:gs pos="100000">
                <a:srgbClr val="8A512A"/>
              </a:gs>
            </a:gsLst>
            <a:lin ang="5400000" scaled="1"/>
          </a:gradFill>
          <a:ln w="63500" cap="flat" cmpd="sng" algn="ctr">
            <a:solidFill>
              <a:sysClr val="window" lastClr="FFFFFF"/>
            </a:solidFill>
            <a:prstDash val="solid"/>
            <a:miter lim="800000"/>
          </a:ln>
          <a:effectLst>
            <a:outerShdw blurRad="127000" dist="38100" dir="8100000" algn="tr" rotWithShape="0">
              <a:prstClr val="black">
                <a:alpha val="40000"/>
              </a:prstClr>
            </a:outerShdw>
          </a:effectLst>
        </p:spPr>
        <p:txBody>
          <a:bodyPr lIns="180000" tIns="45691" rIns="180000" bIns="45691"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首先，从时间上看，远大理想与共同理想的关系是最终理想与阶段性理想的关系</a:t>
            </a:r>
            <a:endParaRPr kumimoji="0" lang="en-US" altLang="zh-CN" sz="2400" b="1" i="0" u="none" strike="noStrike" kern="0" cap="none" spc="0" normalizeH="0" baseline="0" noProof="0" dirty="0">
              <a:ln>
                <a:noFill/>
              </a:ln>
              <a:solidFill>
                <a:prstClr val="white"/>
              </a:solidFill>
              <a:effectLst/>
              <a:uLnTx/>
              <a:uFillTx/>
              <a:latin typeface="字魂95号-手刻宋" panose="00000500000000000000" pitchFamily="2" charset="-122"/>
              <a:ea typeface="字魂95号-手刻宋" panose="00000500000000000000" pitchFamily="2" charset="-122"/>
              <a:cs typeface="Arial" panose="020B0604020202020204" pitchFamily="34" charset="0"/>
              <a:sym typeface="字魂95号-手刻宋" panose="00000500000000000000" pitchFamily="2" charset="-122"/>
            </a:endParaRPr>
          </a:p>
        </p:txBody>
      </p:sp>
      <p:sp>
        <p:nvSpPr>
          <p:cNvPr id="7" name="矩形: 圆角 6">
            <a:extLst>
              <a:ext uri="{FF2B5EF4-FFF2-40B4-BE49-F238E27FC236}">
                <a16:creationId xmlns:a16="http://schemas.microsoft.com/office/drawing/2014/main" xmlns="" id="{2371B2E4-CC45-4AE7-AF91-8C4DFFBC41DC}"/>
              </a:ext>
            </a:extLst>
          </p:cNvPr>
          <p:cNvSpPr/>
          <p:nvPr/>
        </p:nvSpPr>
        <p:spPr>
          <a:xfrm>
            <a:off x="2528070" y="1174198"/>
            <a:ext cx="7135861"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ctr">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（二）正确认识和把握共产主义远大理想与</a:t>
            </a:r>
          </a:p>
          <a:p>
            <a:pPr marL="107505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中国特色社会主义共同理想的关系</a:t>
            </a:r>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p>
        </p:txBody>
      </p:sp>
      <p:sp>
        <p:nvSpPr>
          <p:cNvPr id="53258" name="文本框 16"/>
          <p:cNvSpPr txBox="1"/>
          <p:nvPr/>
        </p:nvSpPr>
        <p:spPr>
          <a:xfrm>
            <a:off x="373538" y="4116860"/>
            <a:ext cx="7217433" cy="2243050"/>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sym typeface="Arial" panose="020B0604020202020204" pitchFamily="34" charset="0"/>
              </a:rPr>
              <a:t>我们党的最高理想和最终目标是实现共产主义，这也是我们党的最高行动纲领。</a:t>
            </a:r>
          </a:p>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sym typeface="Arial" panose="020B0604020202020204" pitchFamily="34" charset="0"/>
              </a:rPr>
              <a:t>但追求党的理想和实行党的纲领，必须从中国当下的实际出发，从实现最近的目标开始。</a:t>
            </a:r>
          </a:p>
        </p:txBody>
      </p:sp>
      <p:pic>
        <p:nvPicPr>
          <p:cNvPr id="7" name="图片 6"/>
          <p:cNvPicPr>
            <a:picLocks noChangeAspect="1"/>
          </p:cNvPicPr>
          <p:nvPr/>
        </p:nvPicPr>
        <p:blipFill>
          <a:blip r:embed="rId2"/>
          <a:stretch>
            <a:fillRect/>
          </a:stretch>
        </p:blipFill>
        <p:spPr>
          <a:xfrm>
            <a:off x="7865904" y="3029103"/>
            <a:ext cx="3810000" cy="3185160"/>
          </a:xfrm>
          <a:prstGeom prst="rect">
            <a:avLst/>
          </a:prstGeom>
          <a:ln>
            <a:noFill/>
          </a:ln>
          <a:effectLst>
            <a:outerShdw blurRad="292100" dist="139700" dir="2700000" algn="tl" rotWithShape="0">
              <a:srgbClr val="333333">
                <a:alpha val="65000"/>
              </a:srgbClr>
            </a:outerShdw>
          </a:effectLst>
        </p:spPr>
      </p:pic>
      <p:sp>
        <p:nvSpPr>
          <p:cNvPr id="8" name="11 Rectángulo"/>
          <p:cNvSpPr/>
          <p:nvPr/>
        </p:nvSpPr>
        <p:spPr>
          <a:xfrm>
            <a:off x="889725" y="2688897"/>
            <a:ext cx="6185058" cy="1050271"/>
          </a:xfrm>
          <a:prstGeom prst="rect">
            <a:avLst/>
          </a:prstGeom>
          <a:gradFill>
            <a:gsLst>
              <a:gs pos="0">
                <a:srgbClr val="B26A37"/>
              </a:gs>
              <a:gs pos="100000">
                <a:srgbClr val="8A512A"/>
              </a:gs>
            </a:gsLst>
            <a:lin ang="5400000" scaled="1"/>
          </a:gradFill>
          <a:ln w="63500" cap="flat" cmpd="sng" algn="ctr">
            <a:solidFill>
              <a:sysClr val="window" lastClr="FFFFFF"/>
            </a:solidFill>
            <a:prstDash val="solid"/>
            <a:miter lim="800000"/>
          </a:ln>
          <a:effectLst>
            <a:outerShdw blurRad="127000" dist="38100" dir="8100000" algn="tr" rotWithShape="0">
              <a:prstClr val="black">
                <a:alpha val="40000"/>
              </a:prstClr>
            </a:outerShdw>
          </a:effectLst>
        </p:spPr>
        <p:txBody>
          <a:bodyPr lIns="180000" tIns="45691" rIns="180000" bIns="45691"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其次，从层次上看，远大理想与共同理想的关系是最高纲领与最低纲领的关系</a:t>
            </a:r>
            <a:endParaRPr kumimoji="0" lang="en-US" altLang="zh-CN" sz="2400" b="1" i="0" u="none" strike="noStrike" kern="0" cap="none" spc="0" normalizeH="0" baseline="0" noProof="0" dirty="0">
              <a:ln>
                <a:noFill/>
              </a:ln>
              <a:solidFill>
                <a:prstClr val="white"/>
              </a:solidFill>
              <a:effectLst/>
              <a:uLnTx/>
              <a:uFillTx/>
              <a:latin typeface="字魂95号-手刻宋" panose="00000500000000000000" pitchFamily="2" charset="-122"/>
              <a:ea typeface="字魂95号-手刻宋" panose="00000500000000000000" pitchFamily="2" charset="-122"/>
              <a:cs typeface="Arial" panose="020B0604020202020204" pitchFamily="34" charset="0"/>
              <a:sym typeface="字魂95号-手刻宋" panose="00000500000000000000" pitchFamily="2" charset="-122"/>
            </a:endParaRPr>
          </a:p>
        </p:txBody>
      </p:sp>
      <p:sp>
        <p:nvSpPr>
          <p:cNvPr id="9" name="矩形: 圆角 8">
            <a:extLst>
              <a:ext uri="{FF2B5EF4-FFF2-40B4-BE49-F238E27FC236}">
                <a16:creationId xmlns:a16="http://schemas.microsoft.com/office/drawing/2014/main" xmlns="" id="{CF98467D-C0E6-400F-A717-DFCC368B7B2B}"/>
              </a:ext>
            </a:extLst>
          </p:cNvPr>
          <p:cNvSpPr/>
          <p:nvPr/>
        </p:nvSpPr>
        <p:spPr>
          <a:xfrm>
            <a:off x="2528070" y="1174198"/>
            <a:ext cx="7135861"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ctr">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（二）正确认识和把握共产主义远大理想与</a:t>
            </a:r>
          </a:p>
          <a:p>
            <a:pPr marL="107505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中国特色社会主义共同理想的关系</a:t>
            </a:r>
          </a:p>
        </p:txBody>
      </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p>
        </p:txBody>
      </p:sp>
      <p:sp>
        <p:nvSpPr>
          <p:cNvPr id="53263" name="文本框 21"/>
          <p:cNvSpPr txBox="1"/>
          <p:nvPr/>
        </p:nvSpPr>
        <p:spPr>
          <a:xfrm>
            <a:off x="935445" y="4116860"/>
            <a:ext cx="6599646" cy="2243050"/>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sym typeface="Arial" panose="020B0604020202020204" pitchFamily="34" charset="0"/>
              </a:rPr>
              <a:t>共产主义远大理想体现的是全人类解放的共性，是面向全人类的。中国人民当然要树立远大理想，但这个理想不只属于中国人民，而是属于全人类。</a:t>
            </a:r>
          </a:p>
        </p:txBody>
      </p:sp>
      <p:pic>
        <p:nvPicPr>
          <p:cNvPr id="7" name="图片 6"/>
          <p:cNvPicPr>
            <a:picLocks noChangeAspect="1"/>
          </p:cNvPicPr>
          <p:nvPr/>
        </p:nvPicPr>
        <p:blipFill>
          <a:blip r:embed="rId2"/>
          <a:stretch>
            <a:fillRect/>
          </a:stretch>
        </p:blipFill>
        <p:spPr>
          <a:xfrm>
            <a:off x="8026400" y="3214032"/>
            <a:ext cx="3683000" cy="278066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11 Rectángulo"/>
          <p:cNvSpPr/>
          <p:nvPr/>
        </p:nvSpPr>
        <p:spPr>
          <a:xfrm>
            <a:off x="935445" y="2688897"/>
            <a:ext cx="6599646" cy="1050271"/>
          </a:xfrm>
          <a:prstGeom prst="rect">
            <a:avLst/>
          </a:prstGeom>
          <a:gradFill>
            <a:gsLst>
              <a:gs pos="0">
                <a:srgbClr val="B26A37"/>
              </a:gs>
              <a:gs pos="100000">
                <a:srgbClr val="8A512A"/>
              </a:gs>
            </a:gsLst>
            <a:lin ang="5400000" scaled="1"/>
          </a:gradFill>
          <a:ln w="63500" cap="flat" cmpd="sng" algn="ctr">
            <a:solidFill>
              <a:sysClr val="window" lastClr="FFFFFF"/>
            </a:solidFill>
            <a:prstDash val="solid"/>
            <a:miter lim="800000"/>
          </a:ln>
          <a:effectLst>
            <a:outerShdw blurRad="127000" dist="38100" dir="8100000" algn="tr" rotWithShape="0">
              <a:prstClr val="black">
                <a:alpha val="40000"/>
              </a:prstClr>
            </a:outerShdw>
          </a:effectLst>
        </p:spPr>
        <p:txBody>
          <a:bodyPr lIns="180000" tIns="45691" rIns="180000" bIns="45691"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最后，从范围上看，远大理想与共同理想的关系也是全人类理想与全体中国人民理想的关系</a:t>
            </a:r>
            <a:endParaRPr kumimoji="0" lang="en-US" altLang="zh-CN" sz="2400" b="1" i="0" u="none" strike="noStrike" kern="0" cap="none" spc="0" normalizeH="0" baseline="0" noProof="0" dirty="0">
              <a:ln>
                <a:noFill/>
              </a:ln>
              <a:solidFill>
                <a:prstClr val="white"/>
              </a:solidFill>
              <a:effectLst/>
              <a:uLnTx/>
              <a:uFillTx/>
              <a:latin typeface="字魂95号-手刻宋" panose="00000500000000000000" pitchFamily="2" charset="-122"/>
              <a:ea typeface="字魂95号-手刻宋" panose="00000500000000000000" pitchFamily="2" charset="-122"/>
              <a:cs typeface="Arial" panose="020B0604020202020204" pitchFamily="34" charset="0"/>
              <a:sym typeface="字魂95号-手刻宋" panose="00000500000000000000" pitchFamily="2" charset="-122"/>
            </a:endParaRPr>
          </a:p>
        </p:txBody>
      </p:sp>
      <p:sp>
        <p:nvSpPr>
          <p:cNvPr id="9" name="矩形: 圆角 8">
            <a:extLst>
              <a:ext uri="{FF2B5EF4-FFF2-40B4-BE49-F238E27FC236}">
                <a16:creationId xmlns:a16="http://schemas.microsoft.com/office/drawing/2014/main" xmlns="" id="{8D8A746B-1B0D-4058-9740-45A9B52E10CF}"/>
              </a:ext>
            </a:extLst>
          </p:cNvPr>
          <p:cNvSpPr/>
          <p:nvPr/>
        </p:nvSpPr>
        <p:spPr>
          <a:xfrm>
            <a:off x="2528070" y="1174198"/>
            <a:ext cx="7135861"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ctr">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（二）正确认识和把握共产主义远大理想与</a:t>
            </a:r>
          </a:p>
          <a:p>
            <a:pPr marL="107505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中国特色社会主义共同理想的关系</a:t>
            </a:r>
          </a:p>
        </p:txBody>
      </p:sp>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7955915"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一、坚持远大理想与共同理想的辩证统一</a:t>
            </a:r>
          </a:p>
        </p:txBody>
      </p:sp>
      <p:sp>
        <p:nvSpPr>
          <p:cNvPr id="53263" name="文本框 21"/>
          <p:cNvSpPr txBox="1"/>
          <p:nvPr/>
        </p:nvSpPr>
        <p:spPr>
          <a:xfrm>
            <a:off x="2003564" y="3237372"/>
            <a:ext cx="4843991" cy="2243050"/>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342900" marR="0" lvl="0" indent="-342900"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sym typeface="Arial" panose="020B0604020202020204" pitchFamily="34" charset="0"/>
              </a:rPr>
              <a:t>忘记远大理想而只顾眼前，就会失去前进的方向</a:t>
            </a:r>
            <a:endParaRPr kumimoji="0" lang="en-US" altLang="zh-CN" sz="2400" b="0" i="0" u="none" strike="noStrike" kern="1200" cap="none" spc="0" normalizeH="0" baseline="0" noProof="0" dirty="0">
              <a:ln>
                <a:noFill/>
              </a:ln>
              <a:solidFill>
                <a:prstClr val="black"/>
              </a:solidFill>
              <a:effectLst/>
              <a:uLnTx/>
              <a:uFillTx/>
              <a:latin typeface="微软雅黑"/>
              <a:ea typeface="微软雅黑"/>
              <a:sym typeface="Arial" panose="020B0604020202020204" pitchFamily="34" charset="0"/>
            </a:endParaRPr>
          </a:p>
          <a:p>
            <a:pPr marL="342900" marR="0" lvl="0" indent="-342900"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sym typeface="Arial" panose="020B0604020202020204" pitchFamily="34" charset="0"/>
              </a:rPr>
              <a:t>离开现实工作而空谈远大理想，就会脱离实际</a:t>
            </a:r>
          </a:p>
        </p:txBody>
      </p:sp>
      <p:pic>
        <p:nvPicPr>
          <p:cNvPr id="10" name="图片 9">
            <a:extLst>
              <a:ext uri="{FF2B5EF4-FFF2-40B4-BE49-F238E27FC236}">
                <a16:creationId xmlns:a16="http://schemas.microsoft.com/office/drawing/2014/main" xmlns="" id="{02122B5A-5F28-4AA4-9046-E872F4BD0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7357" y="2415631"/>
            <a:ext cx="2838197" cy="4128630"/>
          </a:xfrm>
          <a:prstGeom prst="rect">
            <a:avLst/>
          </a:prstGeom>
          <a:ln>
            <a:noFill/>
          </a:ln>
          <a:effectLst>
            <a:softEdge rad="112500"/>
          </a:effectLst>
        </p:spPr>
      </p:pic>
      <p:sp>
        <p:nvSpPr>
          <p:cNvPr id="7" name="矩形: 圆角 6">
            <a:extLst>
              <a:ext uri="{FF2B5EF4-FFF2-40B4-BE49-F238E27FC236}">
                <a16:creationId xmlns:a16="http://schemas.microsoft.com/office/drawing/2014/main" xmlns="" id="{39CDB8D9-17DB-4B75-8EF7-95B8B53F9F91}"/>
              </a:ext>
            </a:extLst>
          </p:cNvPr>
          <p:cNvSpPr/>
          <p:nvPr/>
        </p:nvSpPr>
        <p:spPr>
          <a:xfrm>
            <a:off x="2528070" y="1174198"/>
            <a:ext cx="7135861"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5055" lvl="0" indent="-1075055" algn="ctr">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（二）正确认识和把握共产主义远大理想与</a:t>
            </a:r>
          </a:p>
          <a:p>
            <a:pPr marL="1075055" lvl="0" algn="just">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中国特色社会主义共同理想的关系</a:t>
            </a:r>
          </a:p>
        </p:txBody>
      </p:sp>
      <p:sp>
        <p:nvSpPr>
          <p:cNvPr id="8" name="矩形 7">
            <a:extLst>
              <a:ext uri="{FF2B5EF4-FFF2-40B4-BE49-F238E27FC236}">
                <a16:creationId xmlns:a16="http://schemas.microsoft.com/office/drawing/2014/main" xmlns="" id="{E847CA86-A23B-43A1-924A-C0768A41D632}"/>
              </a:ext>
            </a:extLst>
          </p:cNvPr>
          <p:cNvSpPr/>
          <p:nvPr/>
        </p:nvSpPr>
        <p:spPr>
          <a:xfrm>
            <a:off x="1194832" y="3097964"/>
            <a:ext cx="6461455" cy="2521866"/>
          </a:xfrm>
          <a:prstGeom prst="rect">
            <a:avLst/>
          </a:prstGeom>
          <a:noFill/>
          <a:ln w="3175" cap="flat" cmpd="sng" algn="ctr">
            <a:solidFill>
              <a:sysClr val="window" lastClr="FFFFFF">
                <a:lumMod val="75000"/>
              </a:sysClr>
            </a:solidFill>
            <a:prstDash val="solid"/>
            <a:miter lim="800000"/>
          </a:ln>
          <a:effectLst/>
        </p:spPr>
        <p:txBody>
          <a:bodyPr lIns="68577" tIns="34288" rIns="68577" bIns="3428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p:txBody>
      </p:sp>
      <p:sp>
        <p:nvSpPr>
          <p:cNvPr id="11" name="矩形 10">
            <a:extLst>
              <a:ext uri="{FF2B5EF4-FFF2-40B4-BE49-F238E27FC236}">
                <a16:creationId xmlns:a16="http://schemas.microsoft.com/office/drawing/2014/main" xmlns="" id="{C5EDC4BF-075C-419A-927F-69C4AF3D86C3}"/>
              </a:ext>
            </a:extLst>
          </p:cNvPr>
          <p:cNvSpPr/>
          <p:nvPr/>
        </p:nvSpPr>
        <p:spPr>
          <a:xfrm>
            <a:off x="410696" y="5619830"/>
            <a:ext cx="8029726" cy="614417"/>
          </a:xfrm>
          <a:prstGeom prst="rect">
            <a:avLst/>
          </a:prstGeom>
          <a:solidFill>
            <a:srgbClr val="B26A37"/>
          </a:solidFill>
          <a:ln w="12700" cap="flat" cmpd="sng" algn="ctr">
            <a:noFill/>
            <a:prstDash val="solid"/>
            <a:miter lim="800000"/>
          </a:ln>
          <a:effectLst>
            <a:outerShdw blurRad="101600" dist="76200" dir="2700000" algn="tl" rotWithShape="0">
              <a:prstClr val="black">
                <a:alpha val="30000"/>
              </a:prstClr>
            </a:outerShdw>
          </a:effectLst>
        </p:spPr>
        <p:txBody>
          <a:bodyPr lIns="68577" tIns="34288" rIns="68577" bIns="3428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latin typeface="微软雅黑"/>
                <a:ea typeface="微软雅黑"/>
                <a:cs typeface="+mn-lt"/>
                <a:sym typeface="字魂95号-手刻宋" panose="00000500000000000000" pitchFamily="2" charset="-122"/>
              </a:rPr>
              <a:t>必须以辩证思维把握和处理远大理想和共同理想的关系</a:t>
            </a:r>
          </a:p>
        </p:txBody>
      </p:sp>
    </p:spTree>
    <p:extLst>
      <p:ext uri="{BB962C8B-B14F-4D97-AF65-F5344CB8AC3E}">
        <p14:creationId xmlns:p14="http://schemas.microsoft.com/office/powerpoint/2010/main" val="3408247591"/>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email"/>
          <a:srcRect/>
          <a:stretch>
            <a:fillRect/>
          </a:stretch>
        </p:blipFill>
        <p:spPr>
          <a:xfrm rot="17730546">
            <a:off x="-89437" y="1736962"/>
            <a:ext cx="3783756" cy="423569"/>
          </a:xfrm>
          <a:prstGeom prst="rect">
            <a:avLst/>
          </a:prstGeom>
        </p:spPr>
      </p:pic>
      <p:grpSp>
        <p:nvGrpSpPr>
          <p:cNvPr id="15" name="组合 14"/>
          <p:cNvGrpSpPr/>
          <p:nvPr/>
        </p:nvGrpSpPr>
        <p:grpSpPr>
          <a:xfrm>
            <a:off x="0" y="859950"/>
            <a:ext cx="2450640" cy="1575797"/>
            <a:chOff x="0" y="859950"/>
            <a:chExt cx="2450640" cy="1575797"/>
          </a:xfrm>
        </p:grpSpPr>
        <p:sp>
          <p:nvSpPr>
            <p:cNvPr id="18" name="任意多边形: 形状 17"/>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9" name="矩形 18"/>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pic>
        <p:nvPicPr>
          <p:cNvPr id="24" name="图片 23"/>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a:fillRect/>
          </a:stretch>
        </p:blipFill>
        <p:spPr>
          <a:xfrm>
            <a:off x="295012" y="755634"/>
            <a:ext cx="1522440" cy="1575798"/>
          </a:xfrm>
          <a:prstGeom prst="rect">
            <a:avLst/>
          </a:prstGeom>
        </p:spPr>
      </p:pic>
      <p:sp>
        <p:nvSpPr>
          <p:cNvPr id="7" name="任意多边形: 形状 6"/>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6" name="任意多边形: 形状 15"/>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3" name="任意多边形: 形状 12"/>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20" name="任意多边形: 形状 19"/>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pic>
        <p:nvPicPr>
          <p:cNvPr id="22" name="图片 21"/>
          <p:cNvPicPr>
            <a:picLocks noChangeAspect="1"/>
          </p:cNvPicPr>
          <p:nvPr/>
        </p:nvPicPr>
        <p:blipFill rotWithShape="1">
          <a:blip r:embed="rId7" cstate="email"/>
          <a:srcRect/>
          <a:stretch>
            <a:fillRect/>
          </a:stretch>
        </p:blipFill>
        <p:spPr>
          <a:xfrm rot="18308133">
            <a:off x="3366636" y="2813448"/>
            <a:ext cx="6416416" cy="423569"/>
          </a:xfrm>
          <a:prstGeom prst="rect">
            <a:avLst/>
          </a:prstGeom>
        </p:spPr>
      </p:pic>
      <p:sp>
        <p:nvSpPr>
          <p:cNvPr id="28" name="文本框 27"/>
          <p:cNvSpPr txBox="1"/>
          <p:nvPr/>
        </p:nvSpPr>
        <p:spPr>
          <a:xfrm>
            <a:off x="526614" y="2737179"/>
            <a:ext cx="5180380" cy="179004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rPr>
              <a:t>追求梦想</a:t>
            </a:r>
            <a:endParaRPr kumimoji="0" lang="en-US" altLang="zh-CN"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rPr>
              <a:t>正当其时</a:t>
            </a:r>
          </a:p>
        </p:txBody>
      </p:sp>
      <p:pic>
        <p:nvPicPr>
          <p:cNvPr id="14" name="图片 13">
            <a:hlinkClick r:id="rId8" action="ppaction://hlinkfile"/>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3" name="Shape 326">
            <a:extLst>
              <a:ext uri="{FF2B5EF4-FFF2-40B4-BE49-F238E27FC236}">
                <a16:creationId xmlns:a16="http://schemas.microsoft.com/office/drawing/2014/main" xmlns="" id="{E33BAB0F-38B0-4E04-A141-6474B0D2769D}"/>
              </a:ext>
            </a:extLst>
          </p:cNvPr>
          <p:cNvSpPr/>
          <p:nvPr/>
        </p:nvSpPr>
        <p:spPr>
          <a:xfrm>
            <a:off x="1134331" y="2697958"/>
            <a:ext cx="6019500" cy="2714963"/>
          </a:xfrm>
          <a:prstGeom prst="rect">
            <a:avLst/>
          </a:prstGeom>
          <a:solidFill>
            <a:srgbClr val="B26A37"/>
          </a:solidFill>
          <a:ln w="12700" cap="flat">
            <a:noFill/>
            <a:miter lim="400000"/>
          </a:ln>
          <a:effectLst>
            <a:outerShdw blurRad="63500" sx="102000" sy="102000" algn="ctr" rotWithShape="0">
              <a:prstClr val="black">
                <a:alpha val="40000"/>
              </a:prstClr>
            </a:outerShdw>
          </a:effectLst>
        </p:spPr>
        <p:txBody>
          <a:bodyPr wrap="square" lIns="50800" tIns="50800" rIns="50800" bIns="50800" numCol="1" anchor="ctr">
            <a:noAutofit/>
          </a:bodyPr>
          <a:lstStyle/>
          <a:p>
            <a:pPr marL="0" marR="0" lvl="0" indent="0" defTabSz="2286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grpSp>
        <p:nvGrpSpPr>
          <p:cNvPr id="9" name="组合 8"/>
          <p:cNvGrpSpPr/>
          <p:nvPr/>
        </p:nvGrpSpPr>
        <p:grpSpPr>
          <a:xfrm>
            <a:off x="-9465" y="186308"/>
            <a:ext cx="12210930" cy="1134495"/>
            <a:chOff x="-18931" y="186308"/>
            <a:chExt cx="12210930" cy="1134495"/>
          </a:xfrm>
        </p:grpSpPr>
        <p:sp>
          <p:nvSpPr>
            <p:cNvPr id="10" name="矩形 9"/>
            <p:cNvSpPr/>
            <p:nvPr/>
          </p:nvSpPr>
          <p:spPr>
            <a:xfrm>
              <a:off x="-1" y="423614"/>
              <a:ext cx="12192000" cy="584755"/>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nvGrpSpPr>
            <p:cNvPr id="11" name="组合 10"/>
            <p:cNvGrpSpPr/>
            <p:nvPr/>
          </p:nvGrpSpPr>
          <p:grpSpPr>
            <a:xfrm rot="5400000">
              <a:off x="3673307" y="-3505930"/>
              <a:ext cx="1134495" cy="8518972"/>
              <a:chOff x="7197211" y="-1735709"/>
              <a:chExt cx="3775589" cy="20521956"/>
            </a:xfrm>
          </p:grpSpPr>
          <p:sp>
            <p:nvSpPr>
              <p:cNvPr id="15" name="矩形 14"/>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6" name="平行四边形 15"/>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7" name="流程图: 手动输入 16"/>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8" name="矩形 17"/>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grpSp>
          <p:nvGrpSpPr>
            <p:cNvPr id="12" name="组合 9"/>
            <p:cNvGrpSpPr/>
            <p:nvPr/>
          </p:nvGrpSpPr>
          <p:grpSpPr bwMode="auto">
            <a:xfrm>
              <a:off x="9828212" y="551685"/>
              <a:ext cx="2085975" cy="328612"/>
              <a:chOff x="9534704" y="546889"/>
              <a:chExt cx="2086182" cy="328828"/>
            </a:xfrm>
          </p:grpSpPr>
          <p:pic>
            <p:nvPicPr>
              <p:cNvPr id="13"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文本框 18"/>
          <p:cNvSpPr txBox="1"/>
          <p:nvPr/>
        </p:nvSpPr>
        <p:spPr>
          <a:xfrm>
            <a:off x="125571" y="245725"/>
            <a:ext cx="7943215" cy="101566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a:t>
            </a:r>
            <a:endParaRPr kumimoji="0" lang="en-US" altLang="zh-CN"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a:p>
            <a:pPr marL="72390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主义伟大事业</a:t>
            </a:r>
          </a:p>
        </p:txBody>
      </p:sp>
      <p:pic>
        <p:nvPicPr>
          <p:cNvPr id="21" name="图片 8">
            <a:hlinkClick r:id="rId4" action="ppaction://hlinksldjump"/>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xmlns="" id="{4CFB15B7-82CA-45AE-9477-5E87CAD2AFA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3918"/>
          <a:stretch/>
        </p:blipFill>
        <p:spPr>
          <a:xfrm>
            <a:off x="7844134" y="1620283"/>
            <a:ext cx="3213535" cy="4917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1">
            <a:extLst>
              <a:ext uri="{FF2B5EF4-FFF2-40B4-BE49-F238E27FC236}">
                <a16:creationId xmlns:a16="http://schemas.microsoft.com/office/drawing/2014/main" xmlns="" id="{D1276FA1-2583-4CAF-AB4D-22AE6BBA1A12}"/>
              </a:ext>
            </a:extLst>
          </p:cNvPr>
          <p:cNvSpPr txBox="1"/>
          <p:nvPr/>
        </p:nvSpPr>
        <p:spPr>
          <a:xfrm>
            <a:off x="1292276" y="3132207"/>
            <a:ext cx="5703610" cy="707886"/>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chemeClr val="bg1"/>
                </a:solidFill>
                <a:effectLst/>
                <a:uLnTx/>
                <a:uFillTx/>
                <a:latin typeface="微软雅黑"/>
                <a:ea typeface="微软雅黑"/>
              </a:rPr>
              <a:t>时代的责任赋予青年</a:t>
            </a:r>
            <a:endParaRPr kumimoji="0" lang="en-US" altLang="zh-CN" sz="4000" b="1" i="0" u="none" strike="noStrike" kern="1200" cap="none" spc="0" normalizeH="0" baseline="0" noProof="0" dirty="0">
              <a:ln>
                <a:noFill/>
              </a:ln>
              <a:solidFill>
                <a:schemeClr val="bg1"/>
              </a:solidFill>
              <a:effectLst/>
              <a:uLnTx/>
              <a:uFillTx/>
              <a:latin typeface="微软雅黑"/>
              <a:ea typeface="微软雅黑"/>
            </a:endParaRPr>
          </a:p>
        </p:txBody>
      </p:sp>
      <p:cxnSp>
        <p:nvCxnSpPr>
          <p:cNvPr id="3" name="直接连接符 2">
            <a:extLst>
              <a:ext uri="{FF2B5EF4-FFF2-40B4-BE49-F238E27FC236}">
                <a16:creationId xmlns:a16="http://schemas.microsoft.com/office/drawing/2014/main" xmlns="" id="{90C82A30-DDDB-423F-9DD0-D1A820DA8598}"/>
              </a:ext>
            </a:extLst>
          </p:cNvPr>
          <p:cNvCxnSpPr>
            <a:cxnSpLocks/>
          </p:cNvCxnSpPr>
          <p:nvPr/>
        </p:nvCxnSpPr>
        <p:spPr>
          <a:xfrm>
            <a:off x="1543529" y="4085361"/>
            <a:ext cx="52011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1">
            <a:extLst>
              <a:ext uri="{FF2B5EF4-FFF2-40B4-BE49-F238E27FC236}">
                <a16:creationId xmlns:a16="http://schemas.microsoft.com/office/drawing/2014/main" xmlns="" id="{1F1AF864-CD12-4AF0-9913-1E8ECE6AA89F}"/>
              </a:ext>
            </a:extLst>
          </p:cNvPr>
          <p:cNvSpPr txBox="1"/>
          <p:nvPr/>
        </p:nvSpPr>
        <p:spPr>
          <a:xfrm>
            <a:off x="1292276" y="4330628"/>
            <a:ext cx="5703610" cy="707886"/>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lvl="0" indent="0" algn="ctr">
              <a:lnSpc>
                <a:spcPct val="100000"/>
              </a:lnSpc>
              <a:defRPr/>
            </a:pPr>
            <a:r>
              <a:rPr lang="zh-CN" altLang="en-US" sz="4000" b="1" dirty="0">
                <a:solidFill>
                  <a:schemeClr val="bg1"/>
                </a:solidFill>
              </a:rPr>
              <a:t>时代的光荣属于青年</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4909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1523056" y="4976641"/>
            <a:ext cx="2190750" cy="460375"/>
          </a:xfrm>
          <a:prstGeom prst="rect">
            <a:avLst/>
          </a:prstGeom>
          <a:noFill/>
        </p:spPr>
        <p:txBody>
          <a:bodyPr wrap="square" rtlCol="0">
            <a:spAutoFit/>
          </a:bodyPr>
          <a:lstStyle/>
          <a:p>
            <a:r>
              <a:rPr lang="zh-CN" altLang="en-US" sz="2400" dirty="0"/>
              <a:t>上课的孩子们</a:t>
            </a:r>
          </a:p>
        </p:txBody>
      </p:sp>
      <p:sp>
        <p:nvSpPr>
          <p:cNvPr id="16" name="文本框 15"/>
          <p:cNvSpPr txBox="1"/>
          <p:nvPr/>
        </p:nvSpPr>
        <p:spPr>
          <a:xfrm>
            <a:off x="4980927" y="4993640"/>
            <a:ext cx="2790190" cy="460375"/>
          </a:xfrm>
          <a:prstGeom prst="rect">
            <a:avLst/>
          </a:prstGeom>
          <a:noFill/>
        </p:spPr>
        <p:txBody>
          <a:bodyPr wrap="square" rtlCol="0">
            <a:spAutoFit/>
          </a:bodyPr>
          <a:lstStyle/>
          <a:p>
            <a:r>
              <a:rPr lang="zh-CN" altLang="en-US" sz="2400" dirty="0"/>
              <a:t>朝气蓬勃的毕业生</a:t>
            </a:r>
          </a:p>
        </p:txBody>
      </p:sp>
      <p:sp>
        <p:nvSpPr>
          <p:cNvPr id="17" name="文本框 16"/>
          <p:cNvSpPr txBox="1"/>
          <p:nvPr/>
        </p:nvSpPr>
        <p:spPr>
          <a:xfrm>
            <a:off x="8416169" y="4974736"/>
            <a:ext cx="2934335" cy="460375"/>
          </a:xfrm>
          <a:prstGeom prst="rect">
            <a:avLst/>
          </a:prstGeom>
          <a:noFill/>
        </p:spPr>
        <p:txBody>
          <a:bodyPr wrap="square" rtlCol="0">
            <a:spAutoFit/>
          </a:bodyPr>
          <a:lstStyle/>
          <a:p>
            <a:r>
              <a:rPr lang="zh-CN" altLang="en-US" sz="2400" dirty="0"/>
              <a:t>为未来拼搏的年轻人</a:t>
            </a:r>
          </a:p>
        </p:txBody>
      </p:sp>
      <p:pic>
        <p:nvPicPr>
          <p:cNvPr id="11" name="图片 10"/>
          <p:cNvPicPr>
            <a:picLocks noChangeAspect="1"/>
          </p:cNvPicPr>
          <p:nvPr/>
        </p:nvPicPr>
        <p:blipFill>
          <a:blip r:embed="rId3"/>
          <a:stretch>
            <a:fillRect/>
          </a:stretch>
        </p:blipFill>
        <p:spPr>
          <a:xfrm>
            <a:off x="767080" y="2365375"/>
            <a:ext cx="3667760" cy="2445385"/>
          </a:xfrm>
          <a:prstGeom prst="rect">
            <a:avLst/>
          </a:prstGeom>
        </p:spPr>
      </p:pic>
      <p:pic>
        <p:nvPicPr>
          <p:cNvPr id="18" name="图片 17"/>
          <p:cNvPicPr>
            <a:picLocks noChangeAspect="1"/>
          </p:cNvPicPr>
          <p:nvPr/>
        </p:nvPicPr>
        <p:blipFill>
          <a:blip r:embed="rId4"/>
          <a:stretch>
            <a:fillRect/>
          </a:stretch>
        </p:blipFill>
        <p:spPr>
          <a:xfrm>
            <a:off x="8045450" y="2365375"/>
            <a:ext cx="3344545" cy="2446020"/>
          </a:xfrm>
          <a:prstGeom prst="rect">
            <a:avLst/>
          </a:prstGeom>
        </p:spPr>
      </p:pic>
      <p:pic>
        <p:nvPicPr>
          <p:cNvPr id="20" name="图片 19"/>
          <p:cNvPicPr>
            <a:picLocks noChangeAspect="1"/>
          </p:cNvPicPr>
          <p:nvPr/>
        </p:nvPicPr>
        <p:blipFill>
          <a:blip r:embed="rId5"/>
          <a:stretch>
            <a:fillRect/>
          </a:stretch>
        </p:blipFill>
        <p:spPr>
          <a:xfrm>
            <a:off x="4434840" y="2365375"/>
            <a:ext cx="3641725" cy="2446020"/>
          </a:xfrm>
          <a:prstGeom prst="rect">
            <a:avLst/>
          </a:prstGeom>
        </p:spPr>
      </p:pic>
      <p:sp>
        <p:nvSpPr>
          <p:cNvPr id="21" name="文本框 6">
            <a:extLst>
              <a:ext uri="{FF2B5EF4-FFF2-40B4-BE49-F238E27FC236}">
                <a16:creationId xmlns:a16="http://schemas.microsoft.com/office/drawing/2014/main" xmlns="" id="{DF2A7C09-9B77-476E-A9E8-443C4EA749EB}"/>
              </a:ext>
            </a:extLst>
          </p:cNvPr>
          <p:cNvSpPr txBox="1"/>
          <p:nvPr/>
        </p:nvSpPr>
        <p:spPr>
          <a:xfrm>
            <a:off x="3568345" y="1054635"/>
            <a:ext cx="4894262" cy="662554"/>
          </a:xfrm>
          <a:prstGeom prst="rect">
            <a:avLst/>
          </a:prstGeom>
          <a:noFill/>
          <a:ln w="9525">
            <a:noFill/>
          </a:ln>
        </p:spPr>
        <p:txBody>
          <a:bodyPr anchor="t">
            <a:spAutoFit/>
          </a:bodyPr>
          <a:lstStyle/>
          <a:p>
            <a:pPr algn="ctr">
              <a:lnSpc>
                <a:spcPct val="150000"/>
              </a:lnSpc>
              <a:spcBef>
                <a:spcPts val="600"/>
              </a:spcBef>
            </a:pPr>
            <a:r>
              <a:rPr lang="zh-CN" altLang="en-US" sz="2800" b="1" dirty="0">
                <a:solidFill>
                  <a:srgbClr val="B26A37"/>
                </a:solidFill>
                <a:latin typeface="微软雅黑" panose="020B0503020204020204" pitchFamily="34" charset="-122"/>
              </a:rPr>
              <a:t>人类的一些行为活动</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grpSp>
        <p:nvGrpSpPr>
          <p:cNvPr id="9" name="组合 8"/>
          <p:cNvGrpSpPr/>
          <p:nvPr/>
        </p:nvGrpSpPr>
        <p:grpSpPr>
          <a:xfrm>
            <a:off x="-9465" y="186308"/>
            <a:ext cx="12210930" cy="1134495"/>
            <a:chOff x="-18931" y="186308"/>
            <a:chExt cx="12210930" cy="1134495"/>
          </a:xfrm>
        </p:grpSpPr>
        <p:sp>
          <p:nvSpPr>
            <p:cNvPr id="10" name="矩形 9"/>
            <p:cNvSpPr/>
            <p:nvPr/>
          </p:nvSpPr>
          <p:spPr>
            <a:xfrm>
              <a:off x="-1" y="423614"/>
              <a:ext cx="12192000" cy="584755"/>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nvGrpSpPr>
            <p:cNvPr id="11" name="组合 10"/>
            <p:cNvGrpSpPr/>
            <p:nvPr/>
          </p:nvGrpSpPr>
          <p:grpSpPr>
            <a:xfrm rot="5400000">
              <a:off x="3673307" y="-3505930"/>
              <a:ext cx="1134495" cy="8518972"/>
              <a:chOff x="7197211" y="-1735709"/>
              <a:chExt cx="3775589" cy="20521956"/>
            </a:xfrm>
          </p:grpSpPr>
          <p:sp>
            <p:nvSpPr>
              <p:cNvPr id="15" name="矩形 14"/>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6" name="平行四边形 15"/>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7" name="流程图: 手动输入 16"/>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8" name="矩形 17"/>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grpSp>
          <p:nvGrpSpPr>
            <p:cNvPr id="12" name="组合 9"/>
            <p:cNvGrpSpPr/>
            <p:nvPr/>
          </p:nvGrpSpPr>
          <p:grpSpPr bwMode="auto">
            <a:xfrm>
              <a:off x="9828212" y="551685"/>
              <a:ext cx="2085975" cy="328612"/>
              <a:chOff x="9534704" y="546889"/>
              <a:chExt cx="2086182" cy="328828"/>
            </a:xfrm>
          </p:grpSpPr>
          <p:pic>
            <p:nvPicPr>
              <p:cNvPr id="13"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文本框 18"/>
          <p:cNvSpPr txBox="1"/>
          <p:nvPr/>
        </p:nvSpPr>
        <p:spPr>
          <a:xfrm>
            <a:off x="125571" y="245725"/>
            <a:ext cx="7943215" cy="101566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a:t>
            </a:r>
            <a:endParaRPr kumimoji="0" lang="en-US" altLang="zh-CN"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a:p>
            <a:pPr marL="72390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主义伟大事业</a:t>
            </a:r>
          </a:p>
        </p:txBody>
      </p:sp>
      <p:sp>
        <p:nvSpPr>
          <p:cNvPr id="20" name="文本框 2">
            <a:extLst>
              <a:ext uri="{FF2B5EF4-FFF2-40B4-BE49-F238E27FC236}">
                <a16:creationId xmlns:a16="http://schemas.microsoft.com/office/drawing/2014/main" xmlns="" id="{F0CC0A9F-75A4-4468-A28A-10C455328342}"/>
              </a:ext>
            </a:extLst>
          </p:cNvPr>
          <p:cNvSpPr txBox="1"/>
          <p:nvPr/>
        </p:nvSpPr>
        <p:spPr>
          <a:xfrm>
            <a:off x="93751" y="1756706"/>
            <a:ext cx="12004498" cy="581057"/>
          </a:xfrm>
          <a:prstGeom prst="rect">
            <a:avLst/>
          </a:prstGeom>
          <a:noFill/>
          <a:ln w="9525">
            <a:noFill/>
          </a:ln>
        </p:spPr>
        <p:txBody>
          <a:bodyPr wrap="square" anchor="t">
            <a:spAutoFit/>
          </a:bodyPr>
          <a:lstStyle/>
          <a:p>
            <a:pPr marL="0" marR="0" lvl="0" indent="0" algn="ctr" defTabSz="914400" rtl="0" eaLnBrk="0" fontAlgn="base" latinLnBrk="0" hangingPunct="0">
              <a:lnSpc>
                <a:spcPct val="15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毛泽东曾说，中国的青年运动有很好的革命传统，这个传统就是“永久奋斗”。</a:t>
            </a:r>
          </a:p>
        </p:txBody>
      </p:sp>
      <p:cxnSp>
        <p:nvCxnSpPr>
          <p:cNvPr id="23" name="直接连接符 22">
            <a:extLst>
              <a:ext uri="{FF2B5EF4-FFF2-40B4-BE49-F238E27FC236}">
                <a16:creationId xmlns:a16="http://schemas.microsoft.com/office/drawing/2014/main" xmlns="" id="{4B9E1E1E-E078-430F-BB34-CA7A0C03CF15}"/>
              </a:ext>
            </a:extLst>
          </p:cNvPr>
          <p:cNvCxnSpPr/>
          <p:nvPr/>
        </p:nvCxnSpPr>
        <p:spPr>
          <a:xfrm>
            <a:off x="251742" y="2569031"/>
            <a:ext cx="1168851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文本框 3">
            <a:extLst>
              <a:ext uri="{FF2B5EF4-FFF2-40B4-BE49-F238E27FC236}">
                <a16:creationId xmlns:a16="http://schemas.microsoft.com/office/drawing/2014/main" xmlns="" id="{CE272573-D7E7-4F9A-8B49-E3F2E70444AC}"/>
              </a:ext>
            </a:extLst>
          </p:cNvPr>
          <p:cNvSpPr txBox="1"/>
          <p:nvPr/>
        </p:nvSpPr>
        <p:spPr>
          <a:xfrm>
            <a:off x="325438" y="2745272"/>
            <a:ext cx="11541125" cy="3941272"/>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“自信人生二百年，会当水击三千里。”民族复兴的使命要靠奋斗来实现，人生理想的风帆要靠奋斗来扬起。没有广大人民特别是一代代青年前赴后继、艰苦卓绝的</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接续奋斗</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就没有中国特色社会主义新时代的今天，更不会有实现中华民族伟大复兴的明天。千百年来，中华民族历经苦难，但没有任何一次苦难能够打垮我们，最后都推动了我们民族精神、意志、力量的一次次升华。今天，我们的生活条件好了，但奋斗精神一点都不能少，中国青年</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永久奋斗</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的好传统一点都不能丢。</a:t>
            </a:r>
          </a:p>
          <a:p>
            <a:pPr marL="0" marR="0" lvl="0" indent="629920" algn="r"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习近平在纪念五四运动</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100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周年大会上的讲话</a:t>
            </a:r>
          </a:p>
        </p:txBody>
      </p:sp>
    </p:spTree>
    <p:extLst>
      <p:ext uri="{BB962C8B-B14F-4D97-AF65-F5344CB8AC3E}">
        <p14:creationId xmlns:p14="http://schemas.microsoft.com/office/powerpoint/2010/main" val="831404975"/>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email"/>
          <a:srcRect/>
          <a:stretch>
            <a:fillRect/>
          </a:stretch>
        </p:blipFill>
        <p:spPr>
          <a:xfrm rot="17730546">
            <a:off x="-89437" y="1736962"/>
            <a:ext cx="3783756" cy="423569"/>
          </a:xfrm>
          <a:prstGeom prst="rect">
            <a:avLst/>
          </a:prstGeom>
        </p:spPr>
      </p:pic>
      <p:grpSp>
        <p:nvGrpSpPr>
          <p:cNvPr id="15" name="组合 14"/>
          <p:cNvGrpSpPr/>
          <p:nvPr/>
        </p:nvGrpSpPr>
        <p:grpSpPr>
          <a:xfrm>
            <a:off x="0" y="859950"/>
            <a:ext cx="2450640" cy="1575797"/>
            <a:chOff x="0" y="859950"/>
            <a:chExt cx="2450640" cy="1575797"/>
          </a:xfrm>
        </p:grpSpPr>
        <p:sp>
          <p:nvSpPr>
            <p:cNvPr id="18" name="任意多边形: 形状 17"/>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9" name="矩形 18"/>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pic>
        <p:nvPicPr>
          <p:cNvPr id="24" name="图片 23"/>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a:fillRect/>
          </a:stretch>
        </p:blipFill>
        <p:spPr>
          <a:xfrm>
            <a:off x="295012" y="755634"/>
            <a:ext cx="1522440" cy="1575798"/>
          </a:xfrm>
          <a:prstGeom prst="rect">
            <a:avLst/>
          </a:prstGeom>
        </p:spPr>
      </p:pic>
      <p:sp>
        <p:nvSpPr>
          <p:cNvPr id="7" name="任意多边形: 形状 6"/>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6" name="任意多边形: 形状 15"/>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3" name="任意多边形: 形状 12"/>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20" name="任意多边形: 形状 19"/>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pic>
        <p:nvPicPr>
          <p:cNvPr id="22" name="图片 21"/>
          <p:cNvPicPr>
            <a:picLocks noChangeAspect="1"/>
          </p:cNvPicPr>
          <p:nvPr/>
        </p:nvPicPr>
        <p:blipFill rotWithShape="1">
          <a:blip r:embed="rId7" cstate="email"/>
          <a:srcRect/>
          <a:stretch>
            <a:fillRect/>
          </a:stretch>
        </p:blipFill>
        <p:spPr>
          <a:xfrm rot="18308133">
            <a:off x="3366636" y="2813448"/>
            <a:ext cx="6416416" cy="423569"/>
          </a:xfrm>
          <a:prstGeom prst="rect">
            <a:avLst/>
          </a:prstGeom>
        </p:spPr>
      </p:pic>
      <p:sp>
        <p:nvSpPr>
          <p:cNvPr id="28" name="文本框 27"/>
          <p:cNvSpPr txBox="1"/>
          <p:nvPr/>
        </p:nvSpPr>
        <p:spPr>
          <a:xfrm>
            <a:off x="526614" y="2737179"/>
            <a:ext cx="5180380" cy="179004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rPr>
              <a:t>有一种精神</a:t>
            </a:r>
            <a:endParaRPr kumimoji="0" lang="en-US" altLang="zh-CN"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rPr>
              <a:t>从未变过</a:t>
            </a:r>
          </a:p>
        </p:txBody>
      </p:sp>
      <p:pic>
        <p:nvPicPr>
          <p:cNvPr id="14" name="图片 13">
            <a:hlinkClick r:id="rId8" action="ppaction://hlinkfile"/>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313676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 id="{DB94E544-3A46-42BB-B8C0-357B8FA795EE}"/>
              </a:ext>
            </a:extLst>
          </p:cNvPr>
          <p:cNvSpPr/>
          <p:nvPr/>
        </p:nvSpPr>
        <p:spPr>
          <a:xfrm>
            <a:off x="-9465" y="2322190"/>
            <a:ext cx="10003496" cy="3505200"/>
          </a:xfrm>
          <a:prstGeom prst="roundRect">
            <a:avLst>
              <a:gd name="adj" fmla="val 0"/>
            </a:avLst>
          </a:prstGeom>
          <a:solidFill>
            <a:srgbClr val="B26A3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0485" y="255270"/>
            <a:ext cx="10472420"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二、坚定理想信念，投身新时代中国特色社会主义伟大事业</a:t>
            </a:r>
          </a:p>
        </p:txBody>
      </p:sp>
      <p:sp>
        <p:nvSpPr>
          <p:cNvPr id="6" name="文本框 5"/>
          <p:cNvSpPr txBox="1"/>
          <p:nvPr/>
        </p:nvSpPr>
        <p:spPr>
          <a:xfrm>
            <a:off x="2103087" y="2676266"/>
            <a:ext cx="5778392" cy="2797048"/>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sym typeface="+mn-ea"/>
              </a:rPr>
              <a:t>党的十八大以来，中国特色社会主义进入新时代。</a:t>
            </a:r>
            <a:endParaRPr kumimoji="0" lang="zh-CN" altLang="en-US" sz="2400" b="0" i="0" u="none" strike="noStrike" kern="1200" cap="none" spc="0" normalizeH="0" baseline="0" noProof="0" dirty="0">
              <a:ln>
                <a:noFill/>
              </a:ln>
              <a:solidFill>
                <a:prstClr val="black"/>
              </a:solidFill>
              <a:effectLst/>
              <a:uLnTx/>
              <a:uFillTx/>
              <a:latin typeface="微软雅黑"/>
              <a:ea typeface="微软雅黑"/>
            </a:endParaRPr>
          </a:p>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rPr>
              <a:t>这一崭新的时代，为当代青年特别是当代大学生提供了施展人生才华的极为有利的历史机遇。</a:t>
            </a:r>
          </a:p>
        </p:txBody>
      </p:sp>
      <p:grpSp>
        <p:nvGrpSpPr>
          <p:cNvPr id="9" name="组合 8"/>
          <p:cNvGrpSpPr/>
          <p:nvPr/>
        </p:nvGrpSpPr>
        <p:grpSpPr>
          <a:xfrm>
            <a:off x="-9465" y="186308"/>
            <a:ext cx="12210930" cy="1134495"/>
            <a:chOff x="-18931" y="186308"/>
            <a:chExt cx="12210930" cy="1134495"/>
          </a:xfrm>
        </p:grpSpPr>
        <p:sp>
          <p:nvSpPr>
            <p:cNvPr id="10" name="矩形 9"/>
            <p:cNvSpPr/>
            <p:nvPr/>
          </p:nvSpPr>
          <p:spPr>
            <a:xfrm>
              <a:off x="-1" y="423614"/>
              <a:ext cx="12192000" cy="584755"/>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nvGrpSpPr>
            <p:cNvPr id="11" name="组合 10"/>
            <p:cNvGrpSpPr/>
            <p:nvPr/>
          </p:nvGrpSpPr>
          <p:grpSpPr>
            <a:xfrm rot="5400000">
              <a:off x="3673307" y="-3505930"/>
              <a:ext cx="1134495" cy="8518972"/>
              <a:chOff x="7197211" y="-1735709"/>
              <a:chExt cx="3775589" cy="20521956"/>
            </a:xfrm>
          </p:grpSpPr>
          <p:sp>
            <p:nvSpPr>
              <p:cNvPr id="15" name="矩形 14"/>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6" name="平行四边形 15"/>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7" name="流程图: 手动输入 16"/>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8" name="矩形 17"/>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grpSp>
          <p:nvGrpSpPr>
            <p:cNvPr id="12" name="组合 9"/>
            <p:cNvGrpSpPr/>
            <p:nvPr/>
          </p:nvGrpSpPr>
          <p:grpSpPr bwMode="auto">
            <a:xfrm>
              <a:off x="9828212" y="551685"/>
              <a:ext cx="2085975" cy="328612"/>
              <a:chOff x="9534704" y="546889"/>
              <a:chExt cx="2086182" cy="328828"/>
            </a:xfrm>
          </p:grpSpPr>
          <p:pic>
            <p:nvPicPr>
              <p:cNvPr id="13"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文本框 18"/>
          <p:cNvSpPr txBox="1"/>
          <p:nvPr/>
        </p:nvSpPr>
        <p:spPr>
          <a:xfrm>
            <a:off x="125571" y="245725"/>
            <a:ext cx="7943215" cy="101566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a:t>
            </a:r>
            <a:endParaRPr kumimoji="0" lang="en-US" altLang="zh-CN"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a:p>
            <a:pPr marL="72390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主义伟大事业</a:t>
            </a:r>
          </a:p>
        </p:txBody>
      </p:sp>
      <p:pic>
        <p:nvPicPr>
          <p:cNvPr id="20" name="图片 19">
            <a:extLst>
              <a:ext uri="{FF2B5EF4-FFF2-40B4-BE49-F238E27FC236}">
                <a16:creationId xmlns:a16="http://schemas.microsoft.com/office/drawing/2014/main" xmlns="" id="{DB78FAF5-B51A-45CE-BB82-2F7D341BCF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4200" y="971948"/>
            <a:ext cx="2717800" cy="5886052"/>
          </a:xfrm>
          <a:prstGeom prst="rect">
            <a:avLst/>
          </a:prstGeom>
        </p:spPr>
      </p:pic>
    </p:spTree>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9465" y="186308"/>
            <a:ext cx="12210930" cy="1134495"/>
            <a:chOff x="-18931" y="186308"/>
            <a:chExt cx="12210930" cy="1134495"/>
          </a:xfrm>
        </p:grpSpPr>
        <p:sp>
          <p:nvSpPr>
            <p:cNvPr id="15" name="矩形 14"/>
            <p:cNvSpPr/>
            <p:nvPr/>
          </p:nvSpPr>
          <p:spPr>
            <a:xfrm>
              <a:off x="-1" y="423614"/>
              <a:ext cx="12192000" cy="584755"/>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nvGrpSpPr>
            <p:cNvPr id="16" name="组合 15"/>
            <p:cNvGrpSpPr/>
            <p:nvPr/>
          </p:nvGrpSpPr>
          <p:grpSpPr>
            <a:xfrm rot="5400000">
              <a:off x="3673307" y="-3505930"/>
              <a:ext cx="1134495" cy="8518972"/>
              <a:chOff x="7197211" y="-1735709"/>
              <a:chExt cx="3775589" cy="20521956"/>
            </a:xfrm>
          </p:grpSpPr>
          <p:sp>
            <p:nvSpPr>
              <p:cNvPr id="17" name="矩形 16"/>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8" name="平行四边形 17"/>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9" name="流程图: 手动输入 18"/>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20" name="矩形 19"/>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grpSp>
          <p:nvGrpSpPr>
            <p:cNvPr id="21" name="组合 9"/>
            <p:cNvGrpSpPr/>
            <p:nvPr/>
          </p:nvGrpSpPr>
          <p:grpSpPr bwMode="auto">
            <a:xfrm>
              <a:off x="9828212" y="551685"/>
              <a:ext cx="2085975" cy="328612"/>
              <a:chOff x="9534704" y="546889"/>
              <a:chExt cx="2086182" cy="328828"/>
            </a:xfrm>
          </p:grpSpPr>
          <p:pic>
            <p:nvPicPr>
              <p:cNvPr id="22"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 name="文本框 4"/>
          <p:cNvSpPr txBox="1"/>
          <p:nvPr/>
        </p:nvSpPr>
        <p:spPr>
          <a:xfrm>
            <a:off x="125571" y="245725"/>
            <a:ext cx="7943215" cy="101566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a:t>
            </a:r>
            <a:endParaRPr kumimoji="0" lang="en-US" altLang="zh-CN"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a:p>
            <a:pPr marL="72390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主义伟大事业</a:t>
            </a:r>
          </a:p>
        </p:txBody>
      </p:sp>
      <p:sp>
        <p:nvSpPr>
          <p:cNvPr id="7" name="文本框 6"/>
          <p:cNvSpPr txBox="1"/>
          <p:nvPr/>
        </p:nvSpPr>
        <p:spPr>
          <a:xfrm>
            <a:off x="1036017" y="2846856"/>
            <a:ext cx="5872791" cy="2797048"/>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rPr>
              <a:t>新时代的青年，必须坚定理想信念。</a:t>
            </a:r>
          </a:p>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rPr>
              <a:t>理想信念是精神上的“钙”，是人的精神支柱和精神脊梁，是鼓舞人们前进和奋斗的强大精神动力。</a:t>
            </a:r>
            <a:endParaRPr kumimoji="0" lang="en-US" altLang="zh-CN" sz="2400" b="0" i="0" u="none" strike="noStrike" kern="1200" cap="none" spc="0" normalizeH="0" baseline="0" noProof="0" dirty="0">
              <a:ln>
                <a:noFill/>
              </a:ln>
              <a:solidFill>
                <a:prstClr val="black"/>
              </a:solidFill>
              <a:effectLst/>
              <a:uLnTx/>
              <a:uFillTx/>
              <a:latin typeface="微软雅黑"/>
              <a:ea typeface="微软雅黑"/>
            </a:endParaRPr>
          </a:p>
          <a:p>
            <a:pPr marL="0" marR="0" lvl="0" indent="62992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rPr>
              <a:t>心中有信仰，脚下才会有力量。</a:t>
            </a:r>
          </a:p>
        </p:txBody>
      </p:sp>
      <p:sp>
        <p:nvSpPr>
          <p:cNvPr id="4" name="矩形 3"/>
          <p:cNvSpPr/>
          <p:nvPr/>
        </p:nvSpPr>
        <p:spPr>
          <a:xfrm>
            <a:off x="11797617" y="1665406"/>
            <a:ext cx="394383" cy="5192594"/>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4" name="矩形 23"/>
          <p:cNvSpPr/>
          <p:nvPr/>
        </p:nvSpPr>
        <p:spPr>
          <a:xfrm>
            <a:off x="-9465" y="1665406"/>
            <a:ext cx="394383" cy="5192594"/>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pic>
        <p:nvPicPr>
          <p:cNvPr id="8" name="图片 7">
            <a:extLst>
              <a:ext uri="{FF2B5EF4-FFF2-40B4-BE49-F238E27FC236}">
                <a16:creationId xmlns:a16="http://schemas.microsoft.com/office/drawing/2014/main" xmlns="" id="{EFD308A6-A2B8-4A83-9A96-0CDADA9EB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983" y="1998698"/>
            <a:ext cx="3039483" cy="45648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10472420"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二、坚定理想信念，投身新时代中国特色社会主义伟大事业</a:t>
            </a:r>
          </a:p>
        </p:txBody>
      </p:sp>
      <p:grpSp>
        <p:nvGrpSpPr>
          <p:cNvPr id="6" name="组合 5"/>
          <p:cNvGrpSpPr/>
          <p:nvPr/>
        </p:nvGrpSpPr>
        <p:grpSpPr>
          <a:xfrm>
            <a:off x="-9465" y="186308"/>
            <a:ext cx="12210930" cy="1134495"/>
            <a:chOff x="-18931" y="186308"/>
            <a:chExt cx="12210930" cy="1134495"/>
          </a:xfrm>
        </p:grpSpPr>
        <p:sp>
          <p:nvSpPr>
            <p:cNvPr id="7" name="矩形 6"/>
            <p:cNvSpPr/>
            <p:nvPr/>
          </p:nvSpPr>
          <p:spPr>
            <a:xfrm>
              <a:off x="-1" y="423614"/>
              <a:ext cx="12192000" cy="584755"/>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nvGrpSpPr>
            <p:cNvPr id="8" name="组合 7"/>
            <p:cNvGrpSpPr/>
            <p:nvPr/>
          </p:nvGrpSpPr>
          <p:grpSpPr>
            <a:xfrm rot="5400000">
              <a:off x="3673307" y="-3505930"/>
              <a:ext cx="1134495" cy="8518972"/>
              <a:chOff x="7197211" y="-1735709"/>
              <a:chExt cx="3775589" cy="20521956"/>
            </a:xfrm>
          </p:grpSpPr>
          <p:sp>
            <p:nvSpPr>
              <p:cNvPr id="12" name="矩形 11"/>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3" name="平行四边形 12"/>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4" name="流程图: 手动输入 13"/>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5" name="矩形 14"/>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grpSp>
          <p:nvGrpSpPr>
            <p:cNvPr id="9" name="组合 9"/>
            <p:cNvGrpSpPr/>
            <p:nvPr/>
          </p:nvGrpSpPr>
          <p:grpSpPr bwMode="auto">
            <a:xfrm>
              <a:off x="9828212" y="551685"/>
              <a:ext cx="2085975" cy="328612"/>
              <a:chOff x="9534704" y="546889"/>
              <a:chExt cx="2086182" cy="328828"/>
            </a:xfrm>
          </p:grpSpPr>
          <p:pic>
            <p:nvPicPr>
              <p:cNvPr id="1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6" name="文本框 15"/>
          <p:cNvSpPr txBox="1"/>
          <p:nvPr/>
        </p:nvSpPr>
        <p:spPr>
          <a:xfrm>
            <a:off x="125571" y="245725"/>
            <a:ext cx="7943215" cy="101566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a:t>
            </a:r>
            <a:endParaRPr kumimoji="0" lang="en-US" altLang="zh-CN"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a:p>
            <a:pPr marL="72390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主义伟大事业</a:t>
            </a:r>
          </a:p>
        </p:txBody>
      </p:sp>
      <p:pic>
        <p:nvPicPr>
          <p:cNvPr id="23" name="图片 22">
            <a:extLst>
              <a:ext uri="{FF2B5EF4-FFF2-40B4-BE49-F238E27FC236}">
                <a16:creationId xmlns:a16="http://schemas.microsoft.com/office/drawing/2014/main" xmlns="" id="{26062CBA-158D-4CE5-A1F2-CF75F412F5FD}"/>
              </a:ext>
            </a:extLst>
          </p:cNvPr>
          <p:cNvPicPr>
            <a:picLocks noChangeAspect="1"/>
          </p:cNvPicPr>
          <p:nvPr/>
        </p:nvPicPr>
        <p:blipFill rotWithShape="1">
          <a:blip r:embed="rId4">
            <a:extLst>
              <a:ext uri="{28A0092B-C50C-407E-A947-70E740481C1C}">
                <a14:useLocalDpi xmlns:a14="http://schemas.microsoft.com/office/drawing/2010/main" val="0"/>
              </a:ext>
            </a:extLst>
          </a:blip>
          <a:srcRect b="14400"/>
          <a:stretch/>
        </p:blipFill>
        <p:spPr>
          <a:xfrm>
            <a:off x="6187221" y="2058737"/>
            <a:ext cx="4733334" cy="4051732"/>
          </a:xfrm>
          <a:prstGeom prst="rect">
            <a:avLst/>
          </a:prstGeom>
          <a:ln>
            <a:noFill/>
          </a:ln>
          <a:effectLst>
            <a:outerShdw blurRad="292100" dist="139700" dir="2700000" algn="tl" rotWithShape="0">
              <a:srgbClr val="333333">
                <a:alpha val="65000"/>
              </a:srgbClr>
            </a:outerShdw>
          </a:effectLst>
        </p:spPr>
      </p:pic>
      <p:grpSp>
        <p:nvGrpSpPr>
          <p:cNvPr id="3" name="组合 2">
            <a:extLst>
              <a:ext uri="{FF2B5EF4-FFF2-40B4-BE49-F238E27FC236}">
                <a16:creationId xmlns:a16="http://schemas.microsoft.com/office/drawing/2014/main" xmlns="" id="{EB17979C-8CDF-4094-B27A-E4B30FA33CC1}"/>
              </a:ext>
            </a:extLst>
          </p:cNvPr>
          <p:cNvGrpSpPr/>
          <p:nvPr/>
        </p:nvGrpSpPr>
        <p:grpSpPr>
          <a:xfrm>
            <a:off x="1353379" y="1823720"/>
            <a:ext cx="4186142" cy="4521766"/>
            <a:chOff x="1071658" y="1912620"/>
            <a:chExt cx="4186142" cy="4521766"/>
          </a:xfrm>
        </p:grpSpPr>
        <p:sp>
          <p:nvSpPr>
            <p:cNvPr id="17" name="圆角矩形 25">
              <a:extLst>
                <a:ext uri="{FF2B5EF4-FFF2-40B4-BE49-F238E27FC236}">
                  <a16:creationId xmlns:a16="http://schemas.microsoft.com/office/drawing/2014/main" xmlns="" id="{A6CC5E2F-60BB-42D5-A252-6ECC072CEF96}"/>
                </a:ext>
              </a:extLst>
            </p:cNvPr>
            <p:cNvSpPr/>
            <p:nvPr/>
          </p:nvSpPr>
          <p:spPr>
            <a:xfrm>
              <a:off x="1071658" y="1912620"/>
              <a:ext cx="4186142" cy="4521766"/>
            </a:xfrm>
            <a:prstGeom prst="roundRect">
              <a:avLst>
                <a:gd name="adj" fmla="val 4975"/>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2" name="文本框 1"/>
            <p:cNvSpPr txBox="1"/>
            <p:nvPr/>
          </p:nvSpPr>
          <p:spPr>
            <a:xfrm>
              <a:off x="1365193" y="2929786"/>
              <a:ext cx="3599073" cy="3351046"/>
            </a:xfrm>
            <a:prstGeom prst="rect">
              <a:avLst/>
            </a:prstGeom>
            <a:noFill/>
          </p:spPr>
          <p:txBody>
            <a:bodyPr wrap="square" rtlCol="0">
              <a:spAutoFit/>
            </a:bodyPr>
            <a:lstStyle>
              <a:defPPr>
                <a:defRPr lang="zh-CN"/>
              </a:defPPr>
              <a:lvl1pPr indent="629920" algn="just" latinLnBrk="0">
                <a:lnSpc>
                  <a:spcPct val="150000"/>
                </a:lnSpc>
                <a:defRPr sz="2400">
                  <a:latin typeface="+mn-lt"/>
                  <a:ea typeface="+mn-lt"/>
                  <a:cs typeface="+mn-lt"/>
                </a:defRPr>
              </a:lvl1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rPr>
                <a:t>让真理武装我们的头脑</a:t>
              </a:r>
              <a:endParaRPr kumimoji="0" lang="en-US" altLang="zh-CN" sz="2400" b="0" i="0" u="none" strike="noStrike" kern="1200" cap="none" spc="0" normalizeH="0" baseline="0" noProof="0" dirty="0">
                <a:ln>
                  <a:noFill/>
                </a:ln>
                <a:solidFill>
                  <a:prstClr val="black"/>
                </a:solidFill>
                <a:effectLst/>
                <a:uLnTx/>
                <a:uFillTx/>
                <a:latin typeface="微软雅黑"/>
                <a:ea typeface="微软雅黑"/>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rPr>
                <a:t>让真理指引我们的理想</a:t>
              </a:r>
              <a:endParaRPr kumimoji="0" lang="en-US" altLang="zh-CN" sz="2400" b="0" i="0" u="none" strike="noStrike" kern="1200" cap="none" spc="0" normalizeH="0" baseline="0" noProof="0" dirty="0">
                <a:ln>
                  <a:noFill/>
                </a:ln>
                <a:solidFill>
                  <a:prstClr val="black"/>
                </a:solidFill>
                <a:effectLst/>
                <a:uLnTx/>
                <a:uFillTx/>
                <a:latin typeface="微软雅黑"/>
                <a:ea typeface="微软雅黑"/>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rPr>
                <a:t>让真理坚定我们的信仰</a:t>
              </a:r>
              <a:endParaRPr kumimoji="0" lang="en-US" altLang="zh-CN" sz="2400" b="0" i="0" u="none" strike="noStrike" kern="1200" cap="none" spc="0" normalizeH="0" baseline="0" noProof="0" dirty="0">
                <a:ln>
                  <a:noFill/>
                </a:ln>
                <a:solidFill>
                  <a:prstClr val="black"/>
                </a:solidFill>
                <a:effectLst/>
                <a:uLnTx/>
                <a:uFillTx/>
                <a:latin typeface="微软雅黑"/>
                <a:ea typeface="微软雅黑"/>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a:ea typeface="微软雅黑"/>
                </a:rPr>
                <a:t>学而信、学而用、学而行</a:t>
              </a:r>
              <a:endParaRPr kumimoji="0" lang="en-US" altLang="zh-CN" sz="2400" b="1" i="0" u="none" strike="noStrike" kern="1200" cap="none" spc="0" normalizeH="0" baseline="0" noProof="0" dirty="0">
                <a:ln>
                  <a:noFill/>
                </a:ln>
                <a:solidFill>
                  <a:srgbClr val="B26A37"/>
                </a:solidFill>
                <a:effectLst/>
                <a:uLnTx/>
                <a:uFillTx/>
                <a:latin typeface="微软雅黑"/>
                <a:ea typeface="微软雅黑"/>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rPr>
                <a:t>用理想之光照亮奋斗之路</a:t>
              </a:r>
              <a:endParaRPr kumimoji="0" lang="en-US" altLang="zh-CN" sz="2400" b="0" i="0" u="none" strike="noStrike" kern="1200" cap="none" spc="0" normalizeH="0" baseline="0" noProof="0" dirty="0">
                <a:ln>
                  <a:noFill/>
                </a:ln>
                <a:solidFill>
                  <a:prstClr val="black"/>
                </a:solidFill>
                <a:effectLst/>
                <a:uLnTx/>
                <a:uFillTx/>
                <a:latin typeface="微软雅黑"/>
                <a:ea typeface="微软雅黑"/>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rPr>
                <a:t>用信仰之力开创美好未来</a:t>
              </a:r>
            </a:p>
          </p:txBody>
        </p:sp>
        <p:pic>
          <p:nvPicPr>
            <p:cNvPr id="18" name="图形 17" descr="罗盘">
              <a:extLst>
                <a:ext uri="{FF2B5EF4-FFF2-40B4-BE49-F238E27FC236}">
                  <a16:creationId xmlns:a16="http://schemas.microsoft.com/office/drawing/2014/main" xmlns="" id="{F6A7CAA8-4060-4236-81D8-3A78E8ECF00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707529" y="2063635"/>
              <a:ext cx="914400" cy="914400"/>
            </a:xfrm>
            <a:prstGeom prst="rect">
              <a:avLst/>
            </a:prstGeom>
          </p:spPr>
        </p:pic>
      </p:grpSp>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70485" y="255270"/>
            <a:ext cx="10472420"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二、坚定理想信念，投身新时代中国特色社会主义伟大事业</a:t>
            </a:r>
          </a:p>
        </p:txBody>
      </p:sp>
      <p:grpSp>
        <p:nvGrpSpPr>
          <p:cNvPr id="6" name="组合 5"/>
          <p:cNvGrpSpPr/>
          <p:nvPr/>
        </p:nvGrpSpPr>
        <p:grpSpPr>
          <a:xfrm>
            <a:off x="-9465" y="186308"/>
            <a:ext cx="12210930" cy="1134495"/>
            <a:chOff x="-18931" y="186308"/>
            <a:chExt cx="12210930" cy="1134495"/>
          </a:xfrm>
        </p:grpSpPr>
        <p:sp>
          <p:nvSpPr>
            <p:cNvPr id="7" name="矩形 6"/>
            <p:cNvSpPr/>
            <p:nvPr/>
          </p:nvSpPr>
          <p:spPr>
            <a:xfrm>
              <a:off x="-1" y="423614"/>
              <a:ext cx="12192000" cy="584755"/>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nvGrpSpPr>
            <p:cNvPr id="8" name="组合 7"/>
            <p:cNvGrpSpPr/>
            <p:nvPr/>
          </p:nvGrpSpPr>
          <p:grpSpPr>
            <a:xfrm rot="5400000">
              <a:off x="3673307" y="-3505930"/>
              <a:ext cx="1134495" cy="8518972"/>
              <a:chOff x="7197211" y="-1735709"/>
              <a:chExt cx="3775589" cy="20521956"/>
            </a:xfrm>
          </p:grpSpPr>
          <p:sp>
            <p:nvSpPr>
              <p:cNvPr id="12" name="矩形 11"/>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3" name="平行四边形 12"/>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4" name="流程图: 手动输入 13"/>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5" name="矩形 14"/>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grpSp>
          <p:nvGrpSpPr>
            <p:cNvPr id="9" name="组合 9"/>
            <p:cNvGrpSpPr/>
            <p:nvPr/>
          </p:nvGrpSpPr>
          <p:grpSpPr bwMode="auto">
            <a:xfrm>
              <a:off x="9828212" y="551685"/>
              <a:ext cx="2085975" cy="328612"/>
              <a:chOff x="9534704" y="546889"/>
              <a:chExt cx="2086182" cy="328828"/>
            </a:xfrm>
          </p:grpSpPr>
          <p:pic>
            <p:nvPicPr>
              <p:cNvPr id="1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6" name="文本框 15"/>
          <p:cNvSpPr txBox="1"/>
          <p:nvPr/>
        </p:nvSpPr>
        <p:spPr>
          <a:xfrm>
            <a:off x="125571" y="245725"/>
            <a:ext cx="7943215" cy="101566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a:t>
            </a:r>
            <a:endParaRPr kumimoji="0" lang="en-US" altLang="zh-CN"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a:p>
            <a:pPr marL="72390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主义伟大事业</a:t>
            </a:r>
          </a:p>
        </p:txBody>
      </p:sp>
      <p:pic>
        <p:nvPicPr>
          <p:cNvPr id="19" name="图片 18">
            <a:extLst>
              <a:ext uri="{FF2B5EF4-FFF2-40B4-BE49-F238E27FC236}">
                <a16:creationId xmlns:a16="http://schemas.microsoft.com/office/drawing/2014/main" xmlns="" id="{DD4E631E-5541-4CE3-8147-2C6D977AC6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575" y="1478437"/>
            <a:ext cx="2474785" cy="5368998"/>
          </a:xfrm>
          <a:prstGeom prst="rect">
            <a:avLst/>
          </a:prstGeom>
        </p:spPr>
      </p:pic>
      <p:pic>
        <p:nvPicPr>
          <p:cNvPr id="4" name="图片 3">
            <a:extLst>
              <a:ext uri="{FF2B5EF4-FFF2-40B4-BE49-F238E27FC236}">
                <a16:creationId xmlns:a16="http://schemas.microsoft.com/office/drawing/2014/main" xmlns="" id="{719BDA16-E6DF-4BD8-8087-F490B54A3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4166" y="1478437"/>
            <a:ext cx="5852605" cy="3298153"/>
          </a:xfrm>
          <a:prstGeom prst="rect">
            <a:avLst/>
          </a:prstGeom>
          <a:ln>
            <a:noFill/>
          </a:ln>
          <a:effectLst>
            <a:outerShdw blurRad="292100" dist="139700" dir="2700000" algn="tl" rotWithShape="0">
              <a:srgbClr val="333333">
                <a:alpha val="65000"/>
              </a:srgbClr>
            </a:outerShdw>
          </a:effectLst>
        </p:spPr>
      </p:pic>
      <p:grpSp>
        <p:nvGrpSpPr>
          <p:cNvPr id="17" name="组合 16">
            <a:extLst>
              <a:ext uri="{FF2B5EF4-FFF2-40B4-BE49-F238E27FC236}">
                <a16:creationId xmlns:a16="http://schemas.microsoft.com/office/drawing/2014/main" xmlns="" id="{A2449070-48B3-4063-8C30-420DC6214ABA}"/>
              </a:ext>
            </a:extLst>
          </p:cNvPr>
          <p:cNvGrpSpPr/>
          <p:nvPr/>
        </p:nvGrpSpPr>
        <p:grpSpPr>
          <a:xfrm>
            <a:off x="4097178" y="5012841"/>
            <a:ext cx="7486580" cy="1592225"/>
            <a:chOff x="3432588" y="5012841"/>
            <a:chExt cx="7486580" cy="1592225"/>
          </a:xfrm>
        </p:grpSpPr>
        <p:sp>
          <p:nvSpPr>
            <p:cNvPr id="24" name="Chevron 11">
              <a:extLst>
                <a:ext uri="{FF2B5EF4-FFF2-40B4-BE49-F238E27FC236}">
                  <a16:creationId xmlns:a16="http://schemas.microsoft.com/office/drawing/2014/main" xmlns="" id="{DF0CDB98-8707-47CB-B75B-CCD4B5CA4100}"/>
                </a:ext>
              </a:extLst>
            </p:cNvPr>
            <p:cNvSpPr/>
            <p:nvPr/>
          </p:nvSpPr>
          <p:spPr>
            <a:xfrm>
              <a:off x="3432588" y="5012841"/>
              <a:ext cx="7486580" cy="690183"/>
            </a:xfrm>
            <a:prstGeom prst="chevron">
              <a:avLst/>
            </a:prstGeom>
            <a:solidFill>
              <a:srgbClr val="B26A37"/>
            </a:solidFill>
            <a:ln w="12700" cap="flat" cmpd="sng" algn="ctr">
              <a:noFill/>
              <a:prstDash val="solid"/>
              <a:miter lim="800000"/>
            </a:ln>
            <a:effectLst/>
          </p:spPr>
          <p:txBody>
            <a:bodyPr rtlCol="0" anchor="ctr"/>
            <a:lstStyle/>
            <a:p>
              <a:pPr marL="0" marR="0" algn="ctr" defTabSz="914400">
                <a:buClrTx/>
                <a:buSzTx/>
                <a:buFontTx/>
                <a:buNone/>
                <a:tabLst/>
                <a:defRPr/>
              </a:pPr>
              <a:r>
                <a:rPr lang="zh-CN" altLang="en-US" sz="2400" b="1" dirty="0">
                  <a:solidFill>
                    <a:schemeClr val="bg1"/>
                  </a:solidFill>
                  <a:effectLst>
                    <a:outerShdw blurRad="38100" dist="38100" dir="2700000" algn="tl">
                      <a:srgbClr val="000000">
                        <a:alpha val="43137"/>
                      </a:srgbClr>
                    </a:outerShdw>
                  </a:effectLst>
                  <a:latin typeface="+mn-lt"/>
                  <a:ea typeface="+mn-lt"/>
                  <a:cs typeface="+mn-lt"/>
                  <a:sym typeface="+mn-lt"/>
                </a:rPr>
                <a:t>积极投身新时代中国特色社会主义</a:t>
              </a:r>
              <a:r>
                <a:rPr lang="zh-CN" altLang="en-US" sz="3200" b="1" dirty="0">
                  <a:solidFill>
                    <a:srgbClr val="FFFF00"/>
                  </a:solidFill>
                  <a:effectLst>
                    <a:outerShdw blurRad="38100" dist="38100" dir="2700000" algn="tl">
                      <a:srgbClr val="000000">
                        <a:alpha val="43137"/>
                      </a:srgbClr>
                    </a:outerShdw>
                  </a:effectLst>
                  <a:latin typeface="+mn-lt"/>
                  <a:ea typeface="+mn-lt"/>
                  <a:cs typeface="+mn-lt"/>
                  <a:sym typeface="+mn-lt"/>
                </a:rPr>
                <a:t>伟大事业</a:t>
              </a:r>
              <a:endParaRPr kumimoji="0" lang="en-US" sz="32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字魂105号-简雅黑"/>
                <a:cs typeface="+mn-ea"/>
                <a:sym typeface="+mn-lt"/>
              </a:endParaRPr>
            </a:p>
          </p:txBody>
        </p:sp>
        <p:sp>
          <p:nvSpPr>
            <p:cNvPr id="25" name="Chevron 11">
              <a:extLst>
                <a:ext uri="{FF2B5EF4-FFF2-40B4-BE49-F238E27FC236}">
                  <a16:creationId xmlns:a16="http://schemas.microsoft.com/office/drawing/2014/main" xmlns="" id="{D71571FF-FC08-4D5E-9A9E-F2BE88A22927}"/>
                </a:ext>
              </a:extLst>
            </p:cNvPr>
            <p:cNvSpPr/>
            <p:nvPr/>
          </p:nvSpPr>
          <p:spPr>
            <a:xfrm>
              <a:off x="3432588" y="5914883"/>
              <a:ext cx="7486580" cy="690183"/>
            </a:xfrm>
            <a:prstGeom prst="chevron">
              <a:avLst/>
            </a:prstGeom>
            <a:solidFill>
              <a:srgbClr val="B26A37"/>
            </a:solidFill>
            <a:ln w="12700" cap="flat" cmpd="sng" algn="ctr">
              <a:noFill/>
              <a:prstDash val="solid"/>
              <a:miter lim="800000"/>
            </a:ln>
            <a:effectLst/>
          </p:spPr>
          <p:txBody>
            <a:bodyPr rtlCol="0" anchor="ctr"/>
            <a:lstStyle/>
            <a:p>
              <a:pPr marL="0" marR="0" algn="ctr" defTabSz="914400">
                <a:buClrTx/>
                <a:buSzTx/>
                <a:buFontTx/>
                <a:buNone/>
                <a:tabLst/>
                <a:defRPr/>
              </a:pPr>
              <a:r>
                <a:rPr lang="zh-CN" altLang="en-US" sz="2400" b="1" dirty="0">
                  <a:solidFill>
                    <a:schemeClr val="bg1"/>
                  </a:solidFill>
                  <a:effectLst>
                    <a:outerShdw blurRad="38100" dist="38100" dir="2700000" algn="tl">
                      <a:srgbClr val="000000">
                        <a:alpha val="43137"/>
                      </a:srgbClr>
                    </a:outerShdw>
                  </a:effectLst>
                  <a:latin typeface="+mn-lt"/>
                  <a:ea typeface="+mn-lt"/>
                  <a:cs typeface="+mn-lt"/>
                  <a:sym typeface="+mn-lt"/>
                </a:rPr>
                <a:t>勇做担当中华民族伟大复兴大任的</a:t>
              </a:r>
              <a:r>
                <a:rPr lang="zh-CN" altLang="en-US" sz="3200" b="1" dirty="0">
                  <a:solidFill>
                    <a:srgbClr val="FFFF00"/>
                  </a:solidFill>
                  <a:effectLst>
                    <a:outerShdw blurRad="38100" dist="38100" dir="2700000" algn="tl">
                      <a:srgbClr val="000000">
                        <a:alpha val="43137"/>
                      </a:srgbClr>
                    </a:outerShdw>
                  </a:effectLst>
                  <a:latin typeface="+mn-lt"/>
                  <a:ea typeface="+mn-lt"/>
                  <a:cs typeface="+mn-lt"/>
                  <a:sym typeface="+mn-lt"/>
                </a:rPr>
                <a:t>时代新人</a:t>
              </a:r>
            </a:p>
          </p:txBody>
        </p:sp>
      </p:grpSp>
    </p:spTree>
    <p:extLst>
      <p:ext uri="{BB962C8B-B14F-4D97-AF65-F5344CB8AC3E}">
        <p14:creationId xmlns:p14="http://schemas.microsoft.com/office/powerpoint/2010/main" val="3098217808"/>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6024563" y="1866900"/>
            <a:ext cx="6167437" cy="4431375"/>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5" name="文本框 4"/>
          <p:cNvSpPr txBox="1"/>
          <p:nvPr/>
        </p:nvSpPr>
        <p:spPr>
          <a:xfrm>
            <a:off x="70485" y="255270"/>
            <a:ext cx="10472420"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二、坚定理想信念，投身新时代中国特色社会主义伟大事业</a:t>
            </a:r>
          </a:p>
        </p:txBody>
      </p:sp>
      <p:sp>
        <p:nvSpPr>
          <p:cNvPr id="2" name="文本框 1"/>
          <p:cNvSpPr txBox="1"/>
          <p:nvPr/>
        </p:nvSpPr>
        <p:spPr>
          <a:xfrm>
            <a:off x="6610350" y="3072183"/>
            <a:ext cx="4946650" cy="1134413"/>
          </a:xfrm>
          <a:prstGeom prst="rect">
            <a:avLst/>
          </a:prstGeom>
          <a:noFill/>
        </p:spPr>
        <p:txBody>
          <a:bodyPr wrap="square" rtlCol="0">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要以实现中华民族伟大复兴为己任</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增强做中国人的志气、骨气、底气</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7" name="组合 6"/>
          <p:cNvGrpSpPr/>
          <p:nvPr/>
        </p:nvGrpSpPr>
        <p:grpSpPr>
          <a:xfrm>
            <a:off x="-9465" y="186308"/>
            <a:ext cx="12210930" cy="1134495"/>
            <a:chOff x="-18931" y="186308"/>
            <a:chExt cx="12210930" cy="1134495"/>
          </a:xfrm>
        </p:grpSpPr>
        <p:sp>
          <p:nvSpPr>
            <p:cNvPr id="8" name="矩形 7"/>
            <p:cNvSpPr/>
            <p:nvPr/>
          </p:nvSpPr>
          <p:spPr>
            <a:xfrm>
              <a:off x="-1" y="423614"/>
              <a:ext cx="12192000" cy="584755"/>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nvGrpSpPr>
            <p:cNvPr id="9" name="组合 8"/>
            <p:cNvGrpSpPr/>
            <p:nvPr/>
          </p:nvGrpSpPr>
          <p:grpSpPr>
            <a:xfrm rot="5400000">
              <a:off x="3673307" y="-3505930"/>
              <a:ext cx="1134495" cy="8518972"/>
              <a:chOff x="7197211" y="-1735709"/>
              <a:chExt cx="3775589" cy="20521956"/>
            </a:xfrm>
          </p:grpSpPr>
          <p:sp>
            <p:nvSpPr>
              <p:cNvPr id="13" name="矩形 12"/>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4" name="平行四边形 13"/>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5" name="流程图: 手动输入 14"/>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sp>
            <p:nvSpPr>
              <p:cNvPr id="16" name="矩形 15"/>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panose="020B0503020204020204" pitchFamily="34" charset="-122"/>
                  <a:cs typeface="+mn-cs"/>
                </a:endParaRPr>
              </a:p>
            </p:txBody>
          </p:sp>
        </p:grpSp>
        <p:grpSp>
          <p:nvGrpSpPr>
            <p:cNvPr id="10" name="组合 9"/>
            <p:cNvGrpSpPr/>
            <p:nvPr/>
          </p:nvGrpSpPr>
          <p:grpSpPr bwMode="auto">
            <a:xfrm>
              <a:off x="9828212" y="551685"/>
              <a:ext cx="2085975" cy="328612"/>
              <a:chOff x="9534704" y="546889"/>
              <a:chExt cx="2086182" cy="328828"/>
            </a:xfrm>
          </p:grpSpPr>
          <p:pic>
            <p:nvPicPr>
              <p:cNvPr id="11"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 name="文本框 16"/>
          <p:cNvSpPr txBox="1"/>
          <p:nvPr/>
        </p:nvSpPr>
        <p:spPr>
          <a:xfrm>
            <a:off x="125571" y="245725"/>
            <a:ext cx="7943215" cy="1015663"/>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二、坚定理想信念，投身新时代中国特色社会</a:t>
            </a:r>
            <a:endParaRPr kumimoji="0" lang="en-US" altLang="zh-CN"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a:p>
            <a:pPr marL="72390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主义伟大事业</a:t>
            </a:r>
          </a:p>
        </p:txBody>
      </p:sp>
      <p:sp>
        <p:nvSpPr>
          <p:cNvPr id="23" name="文本框 22"/>
          <p:cNvSpPr txBox="1"/>
          <p:nvPr/>
        </p:nvSpPr>
        <p:spPr>
          <a:xfrm>
            <a:off x="7245191" y="4294466"/>
            <a:ext cx="3726180" cy="1688411"/>
          </a:xfrm>
          <a:prstGeom prst="rect">
            <a:avLst/>
          </a:prstGeom>
          <a:noFill/>
        </p:spPr>
        <p:txBody>
          <a:bodyPr wrap="square" rtlCol="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rPr>
              <a:t>不负时代</a:t>
            </a:r>
            <a:endParaRPr kumimoji="0" lang="en-US" altLang="zh-CN"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rPr>
              <a:t>不负韶华</a:t>
            </a:r>
            <a:endParaRPr kumimoji="0" lang="en-US" altLang="zh-CN"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rPr>
              <a:t>不负党和人民的殷切期望</a:t>
            </a:r>
          </a:p>
        </p:txBody>
      </p:sp>
      <p:sp>
        <p:nvSpPr>
          <p:cNvPr id="24" name="文本框 23"/>
          <p:cNvSpPr txBox="1"/>
          <p:nvPr/>
        </p:nvSpPr>
        <p:spPr>
          <a:xfrm>
            <a:off x="7612777" y="2179334"/>
            <a:ext cx="2991009" cy="580415"/>
          </a:xfrm>
          <a:prstGeom prst="rect">
            <a:avLst/>
          </a:prstGeom>
          <a:noFill/>
        </p:spPr>
        <p:txBody>
          <a:bodyPr wrap="square" rtlCol="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新时代的中国青年</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cxnSp>
        <p:nvCxnSpPr>
          <p:cNvPr id="25" name="直接连接符 24"/>
          <p:cNvCxnSpPr/>
          <p:nvPr/>
        </p:nvCxnSpPr>
        <p:spPr>
          <a:xfrm>
            <a:off x="6893787" y="2975425"/>
            <a:ext cx="418957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xmlns="" id="{D6D17A4E-6559-4B03-9D06-53D2360F16B9}"/>
              </a:ext>
            </a:extLst>
          </p:cNvPr>
          <p:cNvGrpSpPr/>
          <p:nvPr/>
        </p:nvGrpSpPr>
        <p:grpSpPr>
          <a:xfrm>
            <a:off x="1071575" y="1780764"/>
            <a:ext cx="3638644" cy="3645652"/>
            <a:chOff x="700836" y="1442043"/>
            <a:chExt cx="2947809" cy="2953487"/>
          </a:xfrm>
        </p:grpSpPr>
        <p:grpSp>
          <p:nvGrpSpPr>
            <p:cNvPr id="35" name="组合">
              <a:extLst>
                <a:ext uri="{FF2B5EF4-FFF2-40B4-BE49-F238E27FC236}">
                  <a16:creationId xmlns:a16="http://schemas.microsoft.com/office/drawing/2014/main" xmlns="" id="{B153C41C-8AF2-4C4F-915E-09980D667FFC}"/>
                </a:ext>
              </a:extLst>
            </p:cNvPr>
            <p:cNvGrpSpPr/>
            <p:nvPr/>
          </p:nvGrpSpPr>
          <p:grpSpPr>
            <a:xfrm rot="2700000">
              <a:off x="697997" y="1444882"/>
              <a:ext cx="2953487" cy="2947809"/>
              <a:chOff x="1985640" y="-544697"/>
              <a:chExt cx="6843660" cy="6830504"/>
            </a:xfrm>
          </p:grpSpPr>
          <p:sp>
            <p:nvSpPr>
              <p:cNvPr id="37" name="空心弧">
                <a:extLst>
                  <a:ext uri="{FF2B5EF4-FFF2-40B4-BE49-F238E27FC236}">
                    <a16:creationId xmlns:a16="http://schemas.microsoft.com/office/drawing/2014/main" xmlns="" id="{3E546269-F26F-4DBC-824B-4739DE5BDE0F}"/>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8" name="空心弧">
                <a:extLst>
                  <a:ext uri="{FF2B5EF4-FFF2-40B4-BE49-F238E27FC236}">
                    <a16:creationId xmlns:a16="http://schemas.microsoft.com/office/drawing/2014/main" xmlns="" id="{1DFD166A-F236-4C3E-B246-5C81CE3BF9BC}"/>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9" name="空心弧">
                <a:extLst>
                  <a:ext uri="{FF2B5EF4-FFF2-40B4-BE49-F238E27FC236}">
                    <a16:creationId xmlns:a16="http://schemas.microsoft.com/office/drawing/2014/main" xmlns="" id="{4D449E2A-5E7E-4A10-9050-799EEA9BBE14}"/>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40" name="空心弧">
                <a:extLst>
                  <a:ext uri="{FF2B5EF4-FFF2-40B4-BE49-F238E27FC236}">
                    <a16:creationId xmlns:a16="http://schemas.microsoft.com/office/drawing/2014/main" xmlns="" id="{5CFF668E-E2E8-463C-8154-E7FF059348E5}"/>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36" name="图片 35">
              <a:extLst>
                <a:ext uri="{FF2B5EF4-FFF2-40B4-BE49-F238E27FC236}">
                  <a16:creationId xmlns:a16="http://schemas.microsoft.com/office/drawing/2014/main" xmlns="" id="{37B6E553-7C97-4D89-80BE-C6183AE5DE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03" y="1654252"/>
              <a:ext cx="2532360" cy="2532360"/>
            </a:xfrm>
            <a:prstGeom prst="ellipse">
              <a:avLst/>
            </a:prstGeom>
          </p:spPr>
        </p:pic>
      </p:grpSp>
      <p:pic>
        <p:nvPicPr>
          <p:cNvPr id="41" name="图片 40">
            <a:hlinkClick r:id="rId5" action="ppaction://hlinkfile"/>
            <a:extLst>
              <a:ext uri="{FF2B5EF4-FFF2-40B4-BE49-F238E27FC236}">
                <a16:creationId xmlns:a16="http://schemas.microsoft.com/office/drawing/2014/main" xmlns="" id="{75640008-BED9-4868-B0F6-109C54839FE3}"/>
              </a:ext>
            </a:extLst>
          </p:cNvPr>
          <p:cNvPicPr>
            <a:picLocks noChangeAspect="1"/>
          </p:cNvPicPr>
          <p:nvPr/>
        </p:nvPicPr>
        <p:blipFill>
          <a:blip r:embed="rId6">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2451947" y="3164640"/>
            <a:ext cx="877901" cy="877901"/>
          </a:xfrm>
          <a:prstGeom prst="rect">
            <a:avLst/>
          </a:prstGeom>
        </p:spPr>
      </p:pic>
      <p:grpSp>
        <p:nvGrpSpPr>
          <p:cNvPr id="46" name="组合 45">
            <a:extLst>
              <a:ext uri="{FF2B5EF4-FFF2-40B4-BE49-F238E27FC236}">
                <a16:creationId xmlns:a16="http://schemas.microsoft.com/office/drawing/2014/main" xmlns="" id="{F99532E6-E7AF-4DF6-81E6-E8E9DC371C28}"/>
              </a:ext>
            </a:extLst>
          </p:cNvPr>
          <p:cNvGrpSpPr/>
          <p:nvPr/>
        </p:nvGrpSpPr>
        <p:grpSpPr>
          <a:xfrm>
            <a:off x="603640" y="5106628"/>
            <a:ext cx="4467196" cy="1096291"/>
            <a:chOff x="376432" y="5027369"/>
            <a:chExt cx="4467196" cy="1096291"/>
          </a:xfrm>
        </p:grpSpPr>
        <p:sp>
          <p:nvSpPr>
            <p:cNvPr id="47" name="文本">
              <a:extLst>
                <a:ext uri="{FF2B5EF4-FFF2-40B4-BE49-F238E27FC236}">
                  <a16:creationId xmlns:a16="http://schemas.microsoft.com/office/drawing/2014/main" xmlns="" id="{E741FA50-1583-41B7-8069-DF4AC2A9709E}"/>
                </a:ext>
              </a:extLst>
            </p:cNvPr>
            <p:cNvSpPr/>
            <p:nvPr/>
          </p:nvSpPr>
          <p:spPr>
            <a:xfrm>
              <a:off x="1490251" y="5503533"/>
              <a:ext cx="3353377" cy="461665"/>
            </a:xfrm>
            <a:prstGeom prst="rect">
              <a:avLst/>
            </a:prstGeom>
          </p:spPr>
          <p:txBody>
            <a:bodyPr wrap="square">
              <a:spAutoFit/>
            </a:bodyPr>
            <a:lstStyle/>
            <a:p>
              <a:pPr lvl="0" algn="just">
                <a:defRPr/>
              </a:pPr>
              <a:r>
                <a:rPr lang="zh-CN" altLang="en-US" sz="2400" b="1" kern="0" spc="250" dirty="0">
                  <a:solidFill>
                    <a:srgbClr val="B26A37"/>
                  </a:solidFill>
                  <a:latin typeface="微软雅黑" panose="020B0503020204020204" pitchFamily="34" charset="-122"/>
                  <a:sym typeface="字魂36号-正文宋楷" panose="02000000000000000000" pitchFamily="2" charset="-122"/>
                </a:rPr>
                <a:t>青春无悔，强国有我</a:t>
              </a:r>
              <a:endPar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pic>
          <p:nvPicPr>
            <p:cNvPr id="48" name="图片 47">
              <a:extLst>
                <a:ext uri="{FF2B5EF4-FFF2-40B4-BE49-F238E27FC236}">
                  <a16:creationId xmlns:a16="http://schemas.microsoft.com/office/drawing/2014/main" xmlns="" id="{B83AD7D7-62B2-4BF9-B7A4-B24B81C22132}"/>
                </a:ext>
              </a:extLst>
            </p:cNvPr>
            <p:cNvPicPr>
              <a:picLocks noChangeAspect="1"/>
            </p:cNvPicPr>
            <p:nvPr/>
          </p:nvPicPr>
          <p:blipFill rotWithShape="1">
            <a:blip r:embed="rId7"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49" name="直接连接符 48">
              <a:extLst>
                <a:ext uri="{FF2B5EF4-FFF2-40B4-BE49-F238E27FC236}">
                  <a16:creationId xmlns:a16="http://schemas.microsoft.com/office/drawing/2014/main" xmlns="" id="{97B321AB-643E-4973-8F25-3DC613DF052F}"/>
                </a:ext>
              </a:extLst>
            </p:cNvPr>
            <p:cNvCxnSpPr>
              <a:cxnSpLocks/>
            </p:cNvCxnSpPr>
            <p:nvPr/>
          </p:nvCxnSpPr>
          <p:spPr>
            <a:xfrm>
              <a:off x="1452698" y="6055928"/>
              <a:ext cx="3230974" cy="0"/>
            </a:xfrm>
            <a:prstGeom prst="line">
              <a:avLst/>
            </a:prstGeom>
            <a:noFill/>
            <a:ln w="6350" cap="flat" cmpd="sng" algn="ctr">
              <a:solidFill>
                <a:srgbClr val="B26A37"/>
              </a:solidFill>
              <a:prstDash val="solid"/>
              <a:miter lim="800000"/>
            </a:ln>
            <a:effectLst/>
          </p:spPr>
        </p:cxnSp>
      </p:grpSp>
    </p:spTree>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1_1">
            <a:extLst>
              <a:ext uri="{FF2B5EF4-FFF2-40B4-BE49-F238E27FC236}">
                <a16:creationId xmlns:a16="http://schemas.microsoft.com/office/drawing/2014/main" xmlns="" id="{8F97BB9B-B6D0-48E0-90CB-130162C8D297}"/>
              </a:ext>
            </a:extLst>
          </p:cNvPr>
          <p:cNvGrpSpPr/>
          <p:nvPr/>
        </p:nvGrpSpPr>
        <p:grpSpPr>
          <a:xfrm>
            <a:off x="-3388115" y="-3953034"/>
            <a:ext cx="6815335" cy="5162551"/>
            <a:chOff x="-3388115" y="-3953034"/>
            <a:chExt cx="6815335" cy="5162551"/>
          </a:xfrm>
        </p:grpSpPr>
        <p:grpSp>
          <p:nvGrpSpPr>
            <p:cNvPr id="37" name="组合 36">
              <a:extLst>
                <a:ext uri="{FF2B5EF4-FFF2-40B4-BE49-F238E27FC236}">
                  <a16:creationId xmlns:a16="http://schemas.microsoft.com/office/drawing/2014/main" xmlns="" id="{BEA69D1A-53E9-47C2-8C9E-856947BA7567}"/>
                </a:ext>
              </a:extLst>
            </p:cNvPr>
            <p:cNvGrpSpPr/>
            <p:nvPr/>
          </p:nvGrpSpPr>
          <p:grpSpPr>
            <a:xfrm>
              <a:off x="-3388115" y="-3953034"/>
              <a:ext cx="5509195" cy="5162551"/>
              <a:chOff x="9432402" y="-3331242"/>
              <a:chExt cx="5509195" cy="5162551"/>
            </a:xfrm>
          </p:grpSpPr>
          <p:sp>
            <p:nvSpPr>
              <p:cNvPr id="40" name="椭圆 39">
                <a:extLst>
                  <a:ext uri="{FF2B5EF4-FFF2-40B4-BE49-F238E27FC236}">
                    <a16:creationId xmlns:a16="http://schemas.microsoft.com/office/drawing/2014/main" xmlns="" id="{35583D4A-F075-42CA-A52C-DF3E25BAC3B6}"/>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椭圆 40">
                <a:extLst>
                  <a:ext uri="{FF2B5EF4-FFF2-40B4-BE49-F238E27FC236}">
                    <a16:creationId xmlns:a16="http://schemas.microsoft.com/office/drawing/2014/main" xmlns="" id="{442B9E5D-08AF-4992-84D9-4253BF2CB131}"/>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2" name="椭圆 41">
                <a:extLst>
                  <a:ext uri="{FF2B5EF4-FFF2-40B4-BE49-F238E27FC236}">
                    <a16:creationId xmlns:a16="http://schemas.microsoft.com/office/drawing/2014/main" xmlns="" id="{77EFD6DD-CB27-4186-8F62-605F13950688}"/>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 name="椭圆 42">
                <a:extLst>
                  <a:ext uri="{FF2B5EF4-FFF2-40B4-BE49-F238E27FC236}">
                    <a16:creationId xmlns:a16="http://schemas.microsoft.com/office/drawing/2014/main" xmlns="" id="{52C0A1FF-2BB8-441D-981A-123774ED782D}"/>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4" name="椭圆 43">
                <a:extLst>
                  <a:ext uri="{FF2B5EF4-FFF2-40B4-BE49-F238E27FC236}">
                    <a16:creationId xmlns:a16="http://schemas.microsoft.com/office/drawing/2014/main" xmlns="" id="{62574015-F3E0-4E47-9F5D-54F3A11E8626}"/>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8" name="文本框 4">
              <a:extLst>
                <a:ext uri="{FF2B5EF4-FFF2-40B4-BE49-F238E27FC236}">
                  <a16:creationId xmlns:a16="http://schemas.microsoft.com/office/drawing/2014/main" xmlns="" id="{60C6FB18-912F-47F1-B971-929BE7EC88C1}"/>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经典综艺体简" panose="02010609000101010101" pitchFamily="49" charset="-122"/>
                  <a:sym typeface="Arial" panose="020B0604020202020204" pitchFamily="34" charset="0"/>
                </a:rPr>
                <a:t>本章小结</a:t>
              </a:r>
            </a:p>
          </p:txBody>
        </p:sp>
        <p:sp>
          <p:nvSpPr>
            <p:cNvPr id="39" name="文本框 4">
              <a:extLst>
                <a:ext uri="{FF2B5EF4-FFF2-40B4-BE49-F238E27FC236}">
                  <a16:creationId xmlns:a16="http://schemas.microsoft.com/office/drawing/2014/main" xmlns="" id="{09C3916E-FB1D-4D0E-94EE-6F52F474A5A0}"/>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经典综艺体简" panose="02010609000101010101" pitchFamily="49" charset="-122"/>
                  <a:sym typeface="Arial" panose="020B0604020202020204" pitchFamily="34" charset="0"/>
                </a:rPr>
                <a:t>本章小结</a:t>
              </a:r>
            </a:p>
          </p:txBody>
        </p:sp>
      </p:grpSp>
      <p:grpSp>
        <p:nvGrpSpPr>
          <p:cNvPr id="2" name="组合 1">
            <a:extLst>
              <a:ext uri="{FF2B5EF4-FFF2-40B4-BE49-F238E27FC236}">
                <a16:creationId xmlns:a16="http://schemas.microsoft.com/office/drawing/2014/main" xmlns="" id="{1F46ECC3-5E30-47EB-830F-18F3598FB52B}"/>
              </a:ext>
            </a:extLst>
          </p:cNvPr>
          <p:cNvGrpSpPr/>
          <p:nvPr/>
        </p:nvGrpSpPr>
        <p:grpSpPr>
          <a:xfrm>
            <a:off x="910580" y="1033268"/>
            <a:ext cx="10370841" cy="5377520"/>
            <a:chOff x="139350" y="1210250"/>
            <a:chExt cx="10370841" cy="5377520"/>
          </a:xfrm>
        </p:grpSpPr>
        <p:sp>
          <p:nvSpPr>
            <p:cNvPr id="16" name="任意多边形: 形状 15">
              <a:extLst>
                <a:ext uri="{FF2B5EF4-FFF2-40B4-BE49-F238E27FC236}">
                  <a16:creationId xmlns:a16="http://schemas.microsoft.com/office/drawing/2014/main" xmlns="" id="{D7F2A874-9B65-4AB5-8CA4-19B950D20B7C}"/>
                </a:ext>
              </a:extLst>
            </p:cNvPr>
            <p:cNvSpPr/>
            <p:nvPr/>
          </p:nvSpPr>
          <p:spPr>
            <a:xfrm>
              <a:off x="2421819" y="1755852"/>
              <a:ext cx="3420645" cy="471600"/>
            </a:xfrm>
            <a:custGeom>
              <a:avLst/>
              <a:gdLst>
                <a:gd name="connsiteX0" fmla="*/ 0 w 2825096"/>
                <a:gd name="connsiteY0" fmla="*/ 0 h 313383"/>
                <a:gd name="connsiteX1" fmla="*/ 2825096 w 2825096"/>
                <a:gd name="connsiteY1" fmla="*/ 0 h 313383"/>
                <a:gd name="connsiteX2" fmla="*/ 2825096 w 2825096"/>
                <a:gd name="connsiteY2" fmla="*/ 313383 h 313383"/>
                <a:gd name="connsiteX3" fmla="*/ 0 w 2825096"/>
                <a:gd name="connsiteY3" fmla="*/ 313383 h 313383"/>
                <a:gd name="connsiteX4" fmla="*/ 0 w 282509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096" h="313383">
                  <a:moveTo>
                    <a:pt x="0" y="0"/>
                  </a:moveTo>
                  <a:lnTo>
                    <a:pt x="2825096" y="0"/>
                  </a:lnTo>
                  <a:lnTo>
                    <a:pt x="282509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lnSpc>
                  <a:spcPct val="10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展望未来共产主义新社会</a:t>
              </a:r>
            </a:p>
          </p:txBody>
        </p:sp>
        <p:sp>
          <p:nvSpPr>
            <p:cNvPr id="20" name="任意多边形: 形状 19">
              <a:extLst>
                <a:ext uri="{FF2B5EF4-FFF2-40B4-BE49-F238E27FC236}">
                  <a16:creationId xmlns:a16="http://schemas.microsoft.com/office/drawing/2014/main" xmlns="" id="{052F670F-0BE5-4C05-BEDD-E73555EFB5E8}"/>
                </a:ext>
              </a:extLst>
            </p:cNvPr>
            <p:cNvSpPr/>
            <p:nvPr/>
          </p:nvSpPr>
          <p:spPr>
            <a:xfrm>
              <a:off x="2421819" y="3429248"/>
              <a:ext cx="3420645" cy="864000"/>
            </a:xfrm>
            <a:custGeom>
              <a:avLst/>
              <a:gdLst>
                <a:gd name="connsiteX0" fmla="*/ 0 w 3906651"/>
                <a:gd name="connsiteY0" fmla="*/ 0 h 313383"/>
                <a:gd name="connsiteX1" fmla="*/ 3906651 w 3906651"/>
                <a:gd name="connsiteY1" fmla="*/ 0 h 313383"/>
                <a:gd name="connsiteX2" fmla="*/ 3906651 w 3906651"/>
                <a:gd name="connsiteY2" fmla="*/ 313383 h 313383"/>
                <a:gd name="connsiteX3" fmla="*/ 0 w 3906651"/>
                <a:gd name="connsiteY3" fmla="*/ 313383 h 313383"/>
                <a:gd name="connsiteX4" fmla="*/ 0 w 3906651"/>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651" h="313383">
                  <a:moveTo>
                    <a:pt x="0" y="0"/>
                  </a:moveTo>
                  <a:lnTo>
                    <a:pt x="3906651" y="0"/>
                  </a:lnTo>
                  <a:lnTo>
                    <a:pt x="3906651"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lnSpc>
                  <a:spcPct val="15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实现共产主义是历史发展的必然趋势</a:t>
              </a:r>
            </a:p>
          </p:txBody>
        </p:sp>
        <p:sp>
          <p:nvSpPr>
            <p:cNvPr id="23" name="任意多边形: 形状 22">
              <a:extLst>
                <a:ext uri="{FF2B5EF4-FFF2-40B4-BE49-F238E27FC236}">
                  <a16:creationId xmlns:a16="http://schemas.microsoft.com/office/drawing/2014/main" xmlns="" id="{FDC0B46D-DDBA-41F9-AFF9-DE340980F884}"/>
                </a:ext>
              </a:extLst>
            </p:cNvPr>
            <p:cNvSpPr/>
            <p:nvPr/>
          </p:nvSpPr>
          <p:spPr>
            <a:xfrm>
              <a:off x="2421819" y="5177111"/>
              <a:ext cx="3420645" cy="864000"/>
            </a:xfrm>
            <a:custGeom>
              <a:avLst/>
              <a:gdLst>
                <a:gd name="connsiteX0" fmla="*/ 0 w 3433006"/>
                <a:gd name="connsiteY0" fmla="*/ 0 h 313383"/>
                <a:gd name="connsiteX1" fmla="*/ 3433006 w 3433006"/>
                <a:gd name="connsiteY1" fmla="*/ 0 h 313383"/>
                <a:gd name="connsiteX2" fmla="*/ 3433006 w 3433006"/>
                <a:gd name="connsiteY2" fmla="*/ 313383 h 313383"/>
                <a:gd name="connsiteX3" fmla="*/ 0 w 3433006"/>
                <a:gd name="connsiteY3" fmla="*/ 313383 h 313383"/>
                <a:gd name="connsiteX4" fmla="*/ 0 w 34330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006" h="313383">
                  <a:moveTo>
                    <a:pt x="0" y="0"/>
                  </a:moveTo>
                  <a:lnTo>
                    <a:pt x="3433006" y="0"/>
                  </a:lnTo>
                  <a:lnTo>
                    <a:pt x="34330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lnSpc>
                  <a:spcPct val="15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共产主义远大理想与中国特色社会主义共同理想</a:t>
              </a:r>
            </a:p>
          </p:txBody>
        </p:sp>
        <p:sp>
          <p:nvSpPr>
            <p:cNvPr id="24" name="任意多边形: 形状 23">
              <a:extLst>
                <a:ext uri="{FF2B5EF4-FFF2-40B4-BE49-F238E27FC236}">
                  <a16:creationId xmlns:a16="http://schemas.microsoft.com/office/drawing/2014/main" xmlns="" id="{48D1AEA7-F67D-47B9-9CF4-6A6B145FCC5F}"/>
                </a:ext>
              </a:extLst>
            </p:cNvPr>
            <p:cNvSpPr>
              <a:spLocks/>
            </p:cNvSpPr>
            <p:nvPr/>
          </p:nvSpPr>
          <p:spPr>
            <a:xfrm>
              <a:off x="6195277" y="5020112"/>
              <a:ext cx="4314914" cy="471600"/>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坚持远大理想与共同理想的辩证统一</a:t>
              </a:r>
            </a:p>
          </p:txBody>
        </p:sp>
        <p:sp>
          <p:nvSpPr>
            <p:cNvPr id="25" name="任意多边形: 形状 24">
              <a:extLst>
                <a:ext uri="{FF2B5EF4-FFF2-40B4-BE49-F238E27FC236}">
                  <a16:creationId xmlns:a16="http://schemas.microsoft.com/office/drawing/2014/main" xmlns="" id="{AF294BCE-D5EE-4C89-93B0-0970768CFD6C}"/>
                </a:ext>
              </a:extLst>
            </p:cNvPr>
            <p:cNvSpPr>
              <a:spLocks/>
            </p:cNvSpPr>
            <p:nvPr/>
          </p:nvSpPr>
          <p:spPr>
            <a:xfrm>
              <a:off x="6195277" y="5723770"/>
              <a:ext cx="4314914" cy="864000"/>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150000"/>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坚定理想信念，投身新时代中国特色社会主义伟大事业</a:t>
              </a:r>
            </a:p>
          </p:txBody>
        </p:sp>
        <p:sp>
          <p:nvSpPr>
            <p:cNvPr id="17" name="任意多边形: 形状 16">
              <a:extLst>
                <a:ext uri="{FF2B5EF4-FFF2-40B4-BE49-F238E27FC236}">
                  <a16:creationId xmlns:a16="http://schemas.microsoft.com/office/drawing/2014/main" xmlns="" id="{3DA48F67-CB69-449C-BE14-912F20094419}"/>
                </a:ext>
              </a:extLst>
            </p:cNvPr>
            <p:cNvSpPr>
              <a:spLocks/>
            </p:cNvSpPr>
            <p:nvPr/>
          </p:nvSpPr>
          <p:spPr>
            <a:xfrm>
              <a:off x="6218759" y="1210250"/>
              <a:ext cx="2958840" cy="471600"/>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预见未来社会的方法论原则</a:t>
              </a:r>
            </a:p>
          </p:txBody>
        </p:sp>
        <p:sp>
          <p:nvSpPr>
            <p:cNvPr id="18" name="任意多边形: 形状 17">
              <a:extLst>
                <a:ext uri="{FF2B5EF4-FFF2-40B4-BE49-F238E27FC236}">
                  <a16:creationId xmlns:a16="http://schemas.microsoft.com/office/drawing/2014/main" xmlns="" id="{9AD23F0D-93CA-4199-A380-AFD9410685C1}"/>
                </a:ext>
              </a:extLst>
            </p:cNvPr>
            <p:cNvSpPr>
              <a:spLocks/>
            </p:cNvSpPr>
            <p:nvPr/>
          </p:nvSpPr>
          <p:spPr>
            <a:xfrm>
              <a:off x="6218759" y="2128494"/>
              <a:ext cx="2958840" cy="471600"/>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共产主义社会的基本特征</a:t>
              </a:r>
            </a:p>
          </p:txBody>
        </p:sp>
        <p:sp>
          <p:nvSpPr>
            <p:cNvPr id="21" name="任意多边形: 形状 20">
              <a:extLst>
                <a:ext uri="{FF2B5EF4-FFF2-40B4-BE49-F238E27FC236}">
                  <a16:creationId xmlns:a16="http://schemas.microsoft.com/office/drawing/2014/main" xmlns="" id="{194ADB73-1CC8-4DB7-BA00-18B8C7451A9A}"/>
                </a:ext>
              </a:extLst>
            </p:cNvPr>
            <p:cNvSpPr>
              <a:spLocks/>
            </p:cNvSpPr>
            <p:nvPr/>
          </p:nvSpPr>
          <p:spPr>
            <a:xfrm>
              <a:off x="6218759" y="3175979"/>
              <a:ext cx="3642871" cy="471600"/>
            </a:xfrm>
            <a:custGeom>
              <a:avLst/>
              <a:gdLst>
                <a:gd name="connsiteX0" fmla="*/ 0 w 4543969"/>
                <a:gd name="connsiteY0" fmla="*/ 0 h 313383"/>
                <a:gd name="connsiteX1" fmla="*/ 4543969 w 4543969"/>
                <a:gd name="connsiteY1" fmla="*/ 0 h 313383"/>
                <a:gd name="connsiteX2" fmla="*/ 4543969 w 4543969"/>
                <a:gd name="connsiteY2" fmla="*/ 313383 h 313383"/>
                <a:gd name="connsiteX3" fmla="*/ 0 w 4543969"/>
                <a:gd name="connsiteY3" fmla="*/ 313383 h 313383"/>
                <a:gd name="connsiteX4" fmla="*/ 0 w 4543969"/>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69" h="313383">
                  <a:moveTo>
                    <a:pt x="0" y="0"/>
                  </a:moveTo>
                  <a:lnTo>
                    <a:pt x="4543969" y="0"/>
                  </a:lnTo>
                  <a:lnTo>
                    <a:pt x="4543969"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10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实现共产主义是历史发展的必然</a:t>
              </a:r>
            </a:p>
          </p:txBody>
        </p:sp>
        <p:sp>
          <p:nvSpPr>
            <p:cNvPr id="22" name="任意多边形: 形状 21">
              <a:extLst>
                <a:ext uri="{FF2B5EF4-FFF2-40B4-BE49-F238E27FC236}">
                  <a16:creationId xmlns:a16="http://schemas.microsoft.com/office/drawing/2014/main" xmlns="" id="{84D4FEC8-5A05-4DE3-8BF8-9E8B223CA16E}"/>
                </a:ext>
              </a:extLst>
            </p:cNvPr>
            <p:cNvSpPr>
              <a:spLocks/>
            </p:cNvSpPr>
            <p:nvPr/>
          </p:nvSpPr>
          <p:spPr>
            <a:xfrm>
              <a:off x="6218759" y="4038708"/>
              <a:ext cx="3642871" cy="471600"/>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100000"/>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实现共产主义是长期的历史过程</a:t>
              </a:r>
            </a:p>
          </p:txBody>
        </p:sp>
        <p:sp>
          <p:nvSpPr>
            <p:cNvPr id="45" name="左大括号 44">
              <a:extLst>
                <a:ext uri="{FF2B5EF4-FFF2-40B4-BE49-F238E27FC236}">
                  <a16:creationId xmlns:a16="http://schemas.microsoft.com/office/drawing/2014/main" xmlns="" id="{2C95D374-982B-497F-AD39-DEBC6A3D9BEA}"/>
                </a:ext>
              </a:extLst>
            </p:cNvPr>
            <p:cNvSpPr/>
            <p:nvPr/>
          </p:nvSpPr>
          <p:spPr>
            <a:xfrm>
              <a:off x="5842465" y="3439665"/>
              <a:ext cx="376294" cy="872412"/>
            </a:xfrm>
            <a:prstGeom prst="leftBrace">
              <a:avLst/>
            </a:prstGeom>
            <a:ln>
              <a:solidFill>
                <a:srgbClr val="B26A3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6" name="左大括号 45">
              <a:extLst>
                <a:ext uri="{FF2B5EF4-FFF2-40B4-BE49-F238E27FC236}">
                  <a16:creationId xmlns:a16="http://schemas.microsoft.com/office/drawing/2014/main" xmlns="" id="{678D8278-16B1-4C36-9396-C779184408C4}"/>
                </a:ext>
              </a:extLst>
            </p:cNvPr>
            <p:cNvSpPr/>
            <p:nvPr/>
          </p:nvSpPr>
          <p:spPr>
            <a:xfrm>
              <a:off x="5842465" y="5296182"/>
              <a:ext cx="376294" cy="743643"/>
            </a:xfrm>
            <a:prstGeom prst="leftBrace">
              <a:avLst/>
            </a:prstGeom>
            <a:ln>
              <a:solidFill>
                <a:srgbClr val="B26A3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47" name="左大括号 46">
              <a:extLst>
                <a:ext uri="{FF2B5EF4-FFF2-40B4-BE49-F238E27FC236}">
                  <a16:creationId xmlns:a16="http://schemas.microsoft.com/office/drawing/2014/main" xmlns="" id="{C9D13B58-6B00-4E67-9BB9-261CED0AAE01}"/>
                </a:ext>
              </a:extLst>
            </p:cNvPr>
            <p:cNvSpPr/>
            <p:nvPr/>
          </p:nvSpPr>
          <p:spPr>
            <a:xfrm>
              <a:off x="2130882" y="2066686"/>
              <a:ext cx="376294" cy="3546713"/>
            </a:xfrm>
            <a:prstGeom prst="leftBrace">
              <a:avLst/>
            </a:prstGeom>
            <a:ln>
              <a:solidFill>
                <a:srgbClr val="B26A3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28" name="任意多边形: 形状 27">
              <a:extLst>
                <a:ext uri="{FF2B5EF4-FFF2-40B4-BE49-F238E27FC236}">
                  <a16:creationId xmlns:a16="http://schemas.microsoft.com/office/drawing/2014/main" xmlns="" id="{4E107F3A-9A05-4AE9-9F13-BD2513D9E90A}"/>
                </a:ext>
              </a:extLst>
            </p:cNvPr>
            <p:cNvSpPr/>
            <p:nvPr/>
          </p:nvSpPr>
          <p:spPr>
            <a:xfrm>
              <a:off x="139350" y="3411779"/>
              <a:ext cx="1967220" cy="1292658"/>
            </a:xfrm>
            <a:custGeom>
              <a:avLst/>
              <a:gdLst>
                <a:gd name="connsiteX0" fmla="*/ 0 w 3668502"/>
                <a:gd name="connsiteY0" fmla="*/ 0 h 313383"/>
                <a:gd name="connsiteX1" fmla="*/ 3668502 w 3668502"/>
                <a:gd name="connsiteY1" fmla="*/ 0 h 313383"/>
                <a:gd name="connsiteX2" fmla="*/ 3668502 w 3668502"/>
                <a:gd name="connsiteY2" fmla="*/ 313383 h 313383"/>
                <a:gd name="connsiteX3" fmla="*/ 0 w 3668502"/>
                <a:gd name="connsiteY3" fmla="*/ 313383 h 313383"/>
                <a:gd name="connsiteX4" fmla="*/ 0 w 3668502"/>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502" h="313383">
                  <a:moveTo>
                    <a:pt x="0" y="0"/>
                  </a:moveTo>
                  <a:lnTo>
                    <a:pt x="3668502" y="0"/>
                  </a:lnTo>
                  <a:lnTo>
                    <a:pt x="3668502" y="313383"/>
                  </a:lnTo>
                  <a:lnTo>
                    <a:pt x="0" y="313383"/>
                  </a:lnTo>
                  <a:lnTo>
                    <a:pt x="0" y="0"/>
                  </a:lnTo>
                  <a:close/>
                </a:path>
              </a:pathLst>
            </a:custGeom>
            <a:solidFill>
              <a:srgbClr val="AE6836"/>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800100" rtl="0" eaLnBrk="0" fontAlgn="base" latinLnBrk="0" hangingPunct="0">
                <a:lnSpc>
                  <a:spcPct val="15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共产主义崇高理想及其最终实现</a:t>
              </a:r>
            </a:p>
          </p:txBody>
        </p:sp>
        <p:sp>
          <p:nvSpPr>
            <p:cNvPr id="26" name="左大括号 25">
              <a:extLst>
                <a:ext uri="{FF2B5EF4-FFF2-40B4-BE49-F238E27FC236}">
                  <a16:creationId xmlns:a16="http://schemas.microsoft.com/office/drawing/2014/main" xmlns="" id="{476A6851-0A07-446A-83D9-7830D254E84E}"/>
                </a:ext>
              </a:extLst>
            </p:cNvPr>
            <p:cNvSpPr/>
            <p:nvPr/>
          </p:nvSpPr>
          <p:spPr>
            <a:xfrm>
              <a:off x="5842465" y="1528628"/>
              <a:ext cx="376294" cy="872412"/>
            </a:xfrm>
            <a:prstGeom prst="leftBrace">
              <a:avLst/>
            </a:prstGeom>
            <a:ln>
              <a:solidFill>
                <a:srgbClr val="B26A3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spTree>
    <p:extLst>
      <p:ext uri="{BB962C8B-B14F-4D97-AF65-F5344CB8AC3E}">
        <p14:creationId xmlns:p14="http://schemas.microsoft.com/office/powerpoint/2010/main" val="324305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
            <a:extLst>
              <a:ext uri="{FF2B5EF4-FFF2-40B4-BE49-F238E27FC236}">
                <a16:creationId xmlns:a16="http://schemas.microsoft.com/office/drawing/2014/main" xmlns="" id="{72423A52-3C6D-4786-9B0E-5E3F5F7F9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786" y="0"/>
            <a:ext cx="2977134" cy="6853617"/>
          </a:xfrm>
          <a:prstGeom prst="rect">
            <a:avLst/>
          </a:prstGeom>
        </p:spPr>
      </p:pic>
      <p:sp>
        <p:nvSpPr>
          <p:cNvPr id="3" name="Rectangle">
            <a:extLst>
              <a:ext uri="{FF2B5EF4-FFF2-40B4-BE49-F238E27FC236}">
                <a16:creationId xmlns:a16="http://schemas.microsoft.com/office/drawing/2014/main" xmlns="" id="{3875C004-BFBB-4A4F-A818-4C76CDD59DB7}"/>
              </a:ext>
            </a:extLst>
          </p:cNvPr>
          <p:cNvSpPr/>
          <p:nvPr/>
        </p:nvSpPr>
        <p:spPr>
          <a:xfrm>
            <a:off x="9689709" y="1053587"/>
            <a:ext cx="2237720" cy="4920620"/>
          </a:xfrm>
          <a:prstGeom prst="rect">
            <a:avLst/>
          </a:prstGeom>
          <a:ln w="88900">
            <a:solidFill>
              <a:srgbClr val="C77D4B"/>
            </a:solidFill>
            <a:miter lim="400000"/>
          </a:ln>
        </p:spPr>
        <p:txBody>
          <a:bodyPr lIns="19050" tIns="19050" rIns="19050" bIns="19050" anchor="ct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14" name="矩形 13">
            <a:extLst>
              <a:ext uri="{FF2B5EF4-FFF2-40B4-BE49-F238E27FC236}">
                <a16:creationId xmlns:a16="http://schemas.microsoft.com/office/drawing/2014/main" xmlns="" id="{18AC34FE-1D2E-40D0-A843-3BE631FF22CD}"/>
              </a:ext>
            </a:extLst>
          </p:cNvPr>
          <p:cNvSpPr/>
          <p:nvPr/>
        </p:nvSpPr>
        <p:spPr>
          <a:xfrm>
            <a:off x="0" y="2115707"/>
            <a:ext cx="8418786" cy="454342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矩形 4">
            <a:extLst>
              <a:ext uri="{FF2B5EF4-FFF2-40B4-BE49-F238E27FC236}">
                <a16:creationId xmlns:a16="http://schemas.microsoft.com/office/drawing/2014/main" xmlns="" id="{99B4D1BE-D0B1-4DCC-BA18-254FDAB8D308}"/>
              </a:ext>
            </a:extLst>
          </p:cNvPr>
          <p:cNvSpPr>
            <a:spLocks noChangeArrowheads="1"/>
          </p:cNvSpPr>
          <p:nvPr/>
        </p:nvSpPr>
        <p:spPr bwMode="auto">
          <a:xfrm>
            <a:off x="216088" y="2752613"/>
            <a:ext cx="7823012" cy="2807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1"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本章围绕共产主义解析了共产主义崇高理想及其最终实现，更加深刻地阐明了实现共产主义的必然性及其长期性</a:t>
            </a:r>
          </a:p>
          <a:p>
            <a:pPr marL="342900" marR="0" lvl="0" indent="-342900" algn="just" defTabSz="914400" rtl="0" eaLnBrk="1"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参照本节课内容，你是否有了投身新时代中国特色社会主义伟大事业的人生理想？</a:t>
            </a:r>
          </a:p>
          <a:p>
            <a:pPr marL="342900" lvl="0" indent="-342900" algn="just" eaLnBrk="1">
              <a:lnSpc>
                <a:spcPct val="150000"/>
              </a:lnSpc>
              <a:spcBef>
                <a:spcPct val="0"/>
              </a:spcBef>
              <a:buFont typeface="Wingdings" panose="05000000000000000000" pitchFamily="2" charset="2"/>
              <a:buChar char="n"/>
              <a:defRPr/>
            </a:pPr>
            <a:r>
              <a:rPr lang="zh-CN" altLang="en-US" sz="2000" b="1" dirty="0">
                <a:solidFill>
                  <a:prstClr val="white"/>
                </a:solidFill>
                <a:latin typeface="Arial" panose="020B0604020202020204" pitchFamily="34" charset="0"/>
                <a:sym typeface="Arial" panose="020B0604020202020204" pitchFamily="34" charset="0"/>
              </a:rPr>
              <a:t>现在每一刻的奋斗</a:t>
            </a: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，每一份的拼搏，都是向着成长为</a:t>
            </a:r>
            <a:r>
              <a:rPr lang="zh-CN" altLang="en-US" sz="2000" b="1" dirty="0">
                <a:solidFill>
                  <a:prstClr val="white"/>
                </a:solidFill>
                <a:latin typeface="Arial" panose="020B0604020202020204" pitchFamily="34" charset="0"/>
                <a:sym typeface="Arial" panose="020B0604020202020204" pitchFamily="34" charset="0"/>
              </a:rPr>
              <a:t>担当中华民族伟大复兴大任的时代新人</a:t>
            </a: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所进行的实实在在的</a:t>
            </a:r>
            <a:r>
              <a:rPr lang="zh-CN" altLang="en-US" sz="2000" b="1" dirty="0">
                <a:solidFill>
                  <a:prstClr val="white"/>
                </a:solidFill>
                <a:latin typeface="Arial" panose="020B0604020202020204" pitchFamily="34" charset="0"/>
                <a:sym typeface="Arial" panose="020B0604020202020204" pitchFamily="34" charset="0"/>
              </a:rPr>
              <a:t>努力</a:t>
            </a:r>
          </a:p>
        </p:txBody>
      </p:sp>
      <p:grpSp>
        <p:nvGrpSpPr>
          <p:cNvPr id="16" name="Group 1_1">
            <a:extLst>
              <a:ext uri="{FF2B5EF4-FFF2-40B4-BE49-F238E27FC236}">
                <a16:creationId xmlns:a16="http://schemas.microsoft.com/office/drawing/2014/main" xmlns="" id="{4D8FA62C-380B-46D6-A408-D553819E0554}"/>
              </a:ext>
            </a:extLst>
          </p:cNvPr>
          <p:cNvGrpSpPr/>
          <p:nvPr/>
        </p:nvGrpSpPr>
        <p:grpSpPr>
          <a:xfrm>
            <a:off x="-3388115" y="-3953034"/>
            <a:ext cx="6815335" cy="5162551"/>
            <a:chOff x="-3388115" y="-3953034"/>
            <a:chExt cx="6815335" cy="5162551"/>
          </a:xfrm>
        </p:grpSpPr>
        <p:grpSp>
          <p:nvGrpSpPr>
            <p:cNvPr id="18" name="组合 17">
              <a:extLst>
                <a:ext uri="{FF2B5EF4-FFF2-40B4-BE49-F238E27FC236}">
                  <a16:creationId xmlns:a16="http://schemas.microsoft.com/office/drawing/2014/main" xmlns="" id="{A8C96174-F02D-47DC-9927-4E05FCD7548E}"/>
                </a:ext>
              </a:extLst>
            </p:cNvPr>
            <p:cNvGrpSpPr/>
            <p:nvPr/>
          </p:nvGrpSpPr>
          <p:grpSpPr>
            <a:xfrm>
              <a:off x="-3388115" y="-3953034"/>
              <a:ext cx="5509195" cy="5162551"/>
              <a:chOff x="9432402" y="-3331242"/>
              <a:chExt cx="5509195" cy="5162551"/>
            </a:xfrm>
          </p:grpSpPr>
          <p:sp>
            <p:nvSpPr>
              <p:cNvPr id="21" name="椭圆 20">
                <a:extLst>
                  <a:ext uri="{FF2B5EF4-FFF2-40B4-BE49-F238E27FC236}">
                    <a16:creationId xmlns:a16="http://schemas.microsoft.com/office/drawing/2014/main" xmlns="" id="{FC4116D1-7583-4D98-9DF4-D4DBD2A13FE7}"/>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椭圆 21">
                <a:extLst>
                  <a:ext uri="{FF2B5EF4-FFF2-40B4-BE49-F238E27FC236}">
                    <a16:creationId xmlns:a16="http://schemas.microsoft.com/office/drawing/2014/main" xmlns="" id="{DC003700-C67A-4FA1-AB5D-F7B8113A99B2}"/>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椭圆 22">
                <a:extLst>
                  <a:ext uri="{FF2B5EF4-FFF2-40B4-BE49-F238E27FC236}">
                    <a16:creationId xmlns:a16="http://schemas.microsoft.com/office/drawing/2014/main" xmlns="" id="{6F25D441-B7A1-445D-81D3-A6B141ECCDAD}"/>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椭圆 23">
                <a:extLst>
                  <a:ext uri="{FF2B5EF4-FFF2-40B4-BE49-F238E27FC236}">
                    <a16:creationId xmlns:a16="http://schemas.microsoft.com/office/drawing/2014/main" xmlns="" id="{AFADF1EB-20B6-4917-8489-3828305A64FF}"/>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椭圆 24">
                <a:extLst>
                  <a:ext uri="{FF2B5EF4-FFF2-40B4-BE49-F238E27FC236}">
                    <a16:creationId xmlns:a16="http://schemas.microsoft.com/office/drawing/2014/main" xmlns="" id="{69CF6B42-4FB2-4097-B715-8DB7C65838EF}"/>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9" name="文本框 4">
              <a:extLst>
                <a:ext uri="{FF2B5EF4-FFF2-40B4-BE49-F238E27FC236}">
                  <a16:creationId xmlns:a16="http://schemas.microsoft.com/office/drawing/2014/main" xmlns="" id="{6A720739-4817-4ABC-8038-DB9794ACBA8D}"/>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经典综艺体简" panose="02010609000101010101" pitchFamily="49" charset="-122"/>
                  <a:sym typeface="Arial" panose="020B0604020202020204" pitchFamily="34" charset="0"/>
                </a:rPr>
                <a:t>本章小结</a:t>
              </a:r>
            </a:p>
          </p:txBody>
        </p:sp>
        <p:sp>
          <p:nvSpPr>
            <p:cNvPr id="20" name="文本框 4">
              <a:extLst>
                <a:ext uri="{FF2B5EF4-FFF2-40B4-BE49-F238E27FC236}">
                  <a16:creationId xmlns:a16="http://schemas.microsoft.com/office/drawing/2014/main" xmlns="" id="{24DA82E6-71C0-4DD4-B7EC-A2932F58AB7F}"/>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经典综艺体简" panose="02010609000101010101" pitchFamily="49" charset="-122"/>
                  <a:sym typeface="Arial" panose="020B0604020202020204" pitchFamily="34" charset="0"/>
                </a:rPr>
                <a:t>本章小结</a:t>
              </a:r>
            </a:p>
          </p:txBody>
        </p:sp>
      </p:grpSp>
    </p:spTree>
    <p:extLst>
      <p:ext uri="{BB962C8B-B14F-4D97-AF65-F5344CB8AC3E}">
        <p14:creationId xmlns:p14="http://schemas.microsoft.com/office/powerpoint/2010/main" val="40631093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34178" y="0"/>
            <a:ext cx="4171949" cy="6858000"/>
          </a:xfrm>
        </p:spPr>
      </p:pic>
      <p:sp>
        <p:nvSpPr>
          <p:cNvPr id="63" name="任意多边形: 形状 62"/>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空心雅黑" panose="00000500000000000000" charset="-122"/>
            </a:endParaRPr>
          </a:p>
        </p:txBody>
      </p:sp>
      <p:sp>
        <p:nvSpPr>
          <p:cNvPr id="33" name="Freeform 5"/>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空心雅黑" panose="00000500000000000000" charset="-122"/>
            </a:endParaRPr>
          </a:p>
        </p:txBody>
      </p:sp>
      <p:cxnSp>
        <p:nvCxnSpPr>
          <p:cNvPr id="21" name="直接连接符 20"/>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p:cNvSpPr/>
          <p:nvPr/>
        </p:nvSpPr>
        <p:spPr bwMode="auto">
          <a:xfrm>
            <a:off x="4536504" y="1573016"/>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TextBox 47"/>
          <p:cNvSpPr txBox="1"/>
          <p:nvPr/>
        </p:nvSpPr>
        <p:spPr>
          <a:xfrm>
            <a:off x="5503635" y="1378071"/>
            <a:ext cx="5976849" cy="977265"/>
          </a:xfrm>
          <a:prstGeom prst="rect">
            <a:avLst/>
          </a:prstGeom>
          <a:noFill/>
        </p:spPr>
        <p:txBody>
          <a:bodyPr wrap="square"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请谈谈在未来理想社会的认识上，马克思主义经典作家与空想社会主义者有何本质区别</a:t>
            </a:r>
          </a:p>
        </p:txBody>
      </p:sp>
      <p:sp>
        <p:nvSpPr>
          <p:cNvPr id="55" name="TextBox 58"/>
          <p:cNvSpPr txBox="1"/>
          <p:nvPr/>
        </p:nvSpPr>
        <p:spPr>
          <a:xfrm>
            <a:off x="4622308" y="1575067"/>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Rectangle 4"/>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思考讨论</a:t>
            </a:r>
            <a:endParaRPr kumimoji="0" lang="zh-CN"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sp>
        <p:nvSpPr>
          <p:cNvPr id="70" name="任意多边形: 形状 69"/>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空心雅黑" panose="00000500000000000000" charset="-122"/>
            </a:endParaRPr>
          </a:p>
        </p:txBody>
      </p:sp>
      <p:sp>
        <p:nvSpPr>
          <p:cNvPr id="29" name="Freeform 18"/>
          <p:cNvSpPr/>
          <p:nvPr/>
        </p:nvSpPr>
        <p:spPr bwMode="auto">
          <a:xfrm>
            <a:off x="4536429" y="4104116"/>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TextBox 47"/>
          <p:cNvSpPr txBox="1"/>
          <p:nvPr/>
        </p:nvSpPr>
        <p:spPr>
          <a:xfrm>
            <a:off x="5408379" y="3179730"/>
            <a:ext cx="6267418" cy="2306320"/>
          </a:xfrm>
          <a:prstGeom prst="rect">
            <a:avLst/>
          </a:prstGeom>
          <a:noFill/>
        </p:spPr>
        <p:txBody>
          <a:bodyPr wrap="square"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既然共产主义理想的实现是历史的必然，为什么又要人们去努力追求？既然共产主义的最终实现是一个漫长的过程，为什么又说“共产主义渺茫论”是错误的？请用马克思主义的辩证观点予以解答</a:t>
            </a:r>
          </a:p>
        </p:txBody>
      </p:sp>
      <p:sp>
        <p:nvSpPr>
          <p:cNvPr id="35" name="TextBox 58"/>
          <p:cNvSpPr txBox="1"/>
          <p:nvPr/>
        </p:nvSpPr>
        <p:spPr>
          <a:xfrm>
            <a:off x="4622233" y="4106802"/>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 name="直接连接符 40"/>
          <p:cNvCxnSpPr/>
          <p:nvPr/>
        </p:nvCxnSpPr>
        <p:spPr>
          <a:xfrm flipH="1">
            <a:off x="5521626" y="5634076"/>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5521325" y="2469406"/>
            <a:ext cx="6071235" cy="825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33" grpId="0" bldLvl="0" animBg="1"/>
      <p:bldP spid="32" grpId="0" bldLvl="0" animBg="1"/>
      <p:bldP spid="50" grpId="0"/>
      <p:bldP spid="55" grpId="0"/>
      <p:bldP spid="15" grpId="0"/>
      <p:bldP spid="70" grpId="0" animBg="1"/>
      <p:bldP spid="29" grpId="0" bldLvl="0" animBg="1"/>
      <p:bldP spid="30"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p:nvPicPr>
        <p:blipFill>
          <a:blip r:embed="rId3"/>
          <a:stretch>
            <a:fillRect/>
          </a:stretch>
        </p:blipFill>
        <p:spPr>
          <a:xfrm>
            <a:off x="978348" y="1442359"/>
            <a:ext cx="4978400" cy="3933190"/>
          </a:xfrm>
          <a:prstGeom prst="rect">
            <a:avLst/>
          </a:prstGeom>
          <a:ln>
            <a:noFill/>
          </a:ln>
          <a:effectLst>
            <a:softEdge rad="112500"/>
          </a:effectLst>
        </p:spPr>
      </p:pic>
      <p:pic>
        <p:nvPicPr>
          <p:cNvPr id="12" name="图片 11"/>
          <p:cNvPicPr>
            <a:picLocks noChangeAspect="1"/>
          </p:cNvPicPr>
          <p:nvPr/>
        </p:nvPicPr>
        <p:blipFill>
          <a:blip r:embed="rId4"/>
          <a:srcRect b="7708"/>
          <a:stretch>
            <a:fillRect/>
          </a:stretch>
        </p:blipFill>
        <p:spPr>
          <a:xfrm>
            <a:off x="6332407" y="1442359"/>
            <a:ext cx="4881245" cy="3930015"/>
          </a:xfrm>
          <a:prstGeom prst="rect">
            <a:avLst/>
          </a:prstGeom>
          <a:ln>
            <a:noFill/>
          </a:ln>
          <a:effectLst>
            <a:softEdge rad="112500"/>
          </a:effectLst>
        </p:spPr>
      </p:pic>
      <p:sp>
        <p:nvSpPr>
          <p:cNvPr id="13" name="文本框 6">
            <a:extLst>
              <a:ext uri="{FF2B5EF4-FFF2-40B4-BE49-F238E27FC236}">
                <a16:creationId xmlns:a16="http://schemas.microsoft.com/office/drawing/2014/main" xmlns="" id="{7865BB0E-FDA7-45F1-BCF7-CB1492C3BA4A}"/>
              </a:ext>
            </a:extLst>
          </p:cNvPr>
          <p:cNvSpPr txBox="1"/>
          <p:nvPr/>
        </p:nvSpPr>
        <p:spPr>
          <a:xfrm>
            <a:off x="3648869" y="5430203"/>
            <a:ext cx="4894262" cy="703206"/>
          </a:xfrm>
          <a:prstGeom prst="rect">
            <a:avLst/>
          </a:prstGeom>
          <a:noFill/>
          <a:ln w="9525">
            <a:noFill/>
          </a:ln>
        </p:spPr>
        <p:txBody>
          <a:bodyPr anchor="t">
            <a:spAutoFit/>
          </a:bodyPr>
          <a:lstStyle/>
          <a:p>
            <a:pPr algn="ctr" eaLnBrk="0" hangingPunct="0">
              <a:lnSpc>
                <a:spcPct val="150000"/>
              </a:lnSpc>
              <a:spcBef>
                <a:spcPts val="600"/>
              </a:spcBef>
            </a:pPr>
            <a:r>
              <a:rPr lang="zh-CN" altLang="en-US" sz="3000" b="1" dirty="0">
                <a:solidFill>
                  <a:srgbClr val="B26A37"/>
                </a:solidFill>
                <a:latin typeface="微软雅黑" panose="020B0503020204020204" pitchFamily="34" charset="-122"/>
                <a:ea typeface="微软雅黑" panose="020B0503020204020204" pitchFamily="34" charset="-122"/>
              </a:rPr>
              <a:t>展望未来是人类本性的体现</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34178" y="0"/>
            <a:ext cx="4171949" cy="6858000"/>
          </a:xfrm>
        </p:spPr>
      </p:pic>
      <p:sp>
        <p:nvSpPr>
          <p:cNvPr id="63" name="任意多边形: 形状 62"/>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空心雅黑" panose="00000500000000000000" charset="-122"/>
            </a:endParaRPr>
          </a:p>
        </p:txBody>
      </p:sp>
      <p:sp>
        <p:nvSpPr>
          <p:cNvPr id="33" name="Freeform 5"/>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空心雅黑" panose="00000500000000000000" charset="-122"/>
            </a:endParaRPr>
          </a:p>
        </p:txBody>
      </p:sp>
      <p:cxnSp>
        <p:nvCxnSpPr>
          <p:cNvPr id="21" name="直接连接符 20"/>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Rectangle 4"/>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思考讨论</a:t>
            </a:r>
            <a:endParaRPr kumimoji="0" lang="zh-CN"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sp>
        <p:nvSpPr>
          <p:cNvPr id="70" name="任意多边形: 形状 69"/>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空心雅黑" panose="00000500000000000000" charset="-122"/>
            </a:endParaRPr>
          </a:p>
        </p:txBody>
      </p:sp>
      <p:cxnSp>
        <p:nvCxnSpPr>
          <p:cNvPr id="41" name="直接连接符 40"/>
          <p:cNvCxnSpPr/>
          <p:nvPr/>
        </p:nvCxnSpPr>
        <p:spPr>
          <a:xfrm flipH="1" flipV="1">
            <a:off x="5046345" y="3544570"/>
            <a:ext cx="6323965" cy="260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Freeform 18"/>
          <p:cNvSpPr/>
          <p:nvPr/>
        </p:nvSpPr>
        <p:spPr bwMode="auto">
          <a:xfrm>
            <a:off x="4173859" y="1919482"/>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TextBox 47"/>
          <p:cNvSpPr txBox="1"/>
          <p:nvPr/>
        </p:nvSpPr>
        <p:spPr>
          <a:xfrm>
            <a:off x="5046444" y="1120365"/>
            <a:ext cx="6267418" cy="2306320"/>
          </a:xfrm>
          <a:prstGeom prst="rect">
            <a:avLst/>
          </a:prstGeom>
          <a:noFill/>
        </p:spPr>
        <p:txBody>
          <a:bodyPr wrap="square"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有人说：“在社会主义初级阶段只能讲树立中国特色社会主义共同理想，而不应提树立共产主义远大理想，否则就是脱离实际。”请用共同理想和远大理想的关系来评析这一观点</a:t>
            </a:r>
          </a:p>
        </p:txBody>
      </p:sp>
      <p:sp>
        <p:nvSpPr>
          <p:cNvPr id="19" name="TextBox 58"/>
          <p:cNvSpPr txBox="1"/>
          <p:nvPr/>
        </p:nvSpPr>
        <p:spPr>
          <a:xfrm>
            <a:off x="4259663" y="1915818"/>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连接符 19"/>
          <p:cNvCxnSpPr/>
          <p:nvPr/>
        </p:nvCxnSpPr>
        <p:spPr>
          <a:xfrm flipH="1">
            <a:off x="5167630" y="5689600"/>
            <a:ext cx="60242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Freeform 18"/>
          <p:cNvSpPr/>
          <p:nvPr/>
        </p:nvSpPr>
        <p:spPr bwMode="auto">
          <a:xfrm>
            <a:off x="4075430" y="4629875"/>
            <a:ext cx="587375" cy="587375"/>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TextBox 58"/>
          <p:cNvSpPr txBox="1"/>
          <p:nvPr/>
        </p:nvSpPr>
        <p:spPr>
          <a:xfrm>
            <a:off x="4161215" y="4632115"/>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5046345" y="4155440"/>
            <a:ext cx="5789930" cy="1420495"/>
          </a:xfrm>
          <a:prstGeom prst="rect">
            <a:avLst/>
          </a:prstGeom>
          <a:noFill/>
        </p:spPr>
        <p:txBody>
          <a:bodyPr wrap="square" rtlCol="0">
            <a:spAutoFit/>
          </a:bodyPr>
          <a:lstStyle>
            <a:defPPr>
              <a:defRPr lang="zh-CN"/>
            </a:defPPr>
            <a:lvl1pPr lvl="0" algn="just" eaLnBrk="1" fontAlgn="auto" hangingPunct="1">
              <a:lnSpc>
                <a:spcPct val="120000"/>
              </a:lnSpc>
              <a:spcBef>
                <a:spcPts val="0"/>
              </a:spcBef>
              <a:spcAft>
                <a:spcPts val="0"/>
              </a:spcAft>
              <a:defRPr sz="2400">
                <a:solidFill>
                  <a:prstClr val="black"/>
                </a:solidFill>
                <a:latin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中国特色社会主义进入了新时代，为了不辜负这个伟大的时代，当代大学生应该怎样确立和追求自己的人生理想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ppt_x"/>
                                          </p:val>
                                        </p:tav>
                                        <p:tav tm="100000">
                                          <p:val>
                                            <p:strVal val="#ppt_x"/>
                                          </p:val>
                                        </p:tav>
                                      </p:tavLst>
                                    </p:anim>
                                    <p:anim calcmode="lin" valueType="num">
                                      <p:cBhvr additive="base">
                                        <p:cTn id="28" dur="500" fill="hold"/>
                                        <p:tgtEl>
                                          <p:spTgt spid="6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ppt_x"/>
                                          </p:val>
                                        </p:tav>
                                        <p:tav tm="100000">
                                          <p:val>
                                            <p:strVal val="#ppt_x"/>
                                          </p:val>
                                        </p:tav>
                                      </p:tavLst>
                                    </p:anim>
                                    <p:anim calcmode="lin" valueType="num">
                                      <p:cBhvr additive="base">
                                        <p:cTn id="32" dur="500" fill="hold"/>
                                        <p:tgtEl>
                                          <p:spTgt spid="7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33" grpId="0" bldLvl="0" animBg="1"/>
      <p:bldP spid="15" grpId="0" bldLvl="0" animBg="1"/>
      <p:bldP spid="70" grpId="0" bldLvl="0" animBg="1"/>
      <p:bldP spid="17" grpId="0" bldLvl="0" animBg="1"/>
      <p:bldP spid="18" grpId="0"/>
      <p:bldP spid="19" grpId="0"/>
      <p:bldP spid="22" grpId="0" bldLvl="0" animBg="1"/>
      <p:bldP spid="24"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a:fillRect/>
          </a:stretch>
        </p:blipFill>
        <p:spPr>
          <a:xfrm>
            <a:off x="0" y="0"/>
            <a:ext cx="12201616" cy="6858000"/>
          </a:xfrm>
          <a:prstGeom prst="rect">
            <a:avLst/>
          </a:prstGeom>
        </p:spPr>
      </p:pic>
      <p:sp>
        <p:nvSpPr>
          <p:cNvPr id="9" name="矩形 8"/>
          <p:cNvSpPr/>
          <p:nvPr/>
        </p:nvSpPr>
        <p:spPr>
          <a:xfrm>
            <a:off x="796925" y="1280795"/>
            <a:ext cx="10747375" cy="4592319"/>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992505" y="1442086"/>
            <a:ext cx="10402570" cy="421081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1132793" y="1662301"/>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1132839" y="2627630"/>
            <a:ext cx="10135235" cy="2797048"/>
          </a:xfrm>
          <a:prstGeom prst="rect">
            <a:avLst/>
          </a:prstGeom>
          <a:noFill/>
        </p:spPr>
        <p:txBody>
          <a:bodyPr wrap="square" rtlCol="0">
            <a:spAutoFit/>
            <a:scene3d>
              <a:camera prst="orthographicFront"/>
              <a:lightRig rig="threePt" dir="t"/>
            </a:scene3d>
            <a:sp3d contourW="12700"/>
          </a:bodyPr>
          <a:lstStyle/>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哥达纲领批判</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马克思恩格斯选集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国家与革命</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读苏联</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政治经济学教科书</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的谈话</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（节选），</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毛泽东文集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第八卷，人民出版社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1999</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ppt_w</p:attrName>
                                        </p:attrNameLst>
                                      </p:cBhvr>
                                      <p:tavLst>
                                        <p:tav tm="0" fmla="#ppt_w*sin(2.5*pi*$)">
                                          <p:val>
                                            <p:fltVal val="0"/>
                                          </p:val>
                                        </p:tav>
                                        <p:tav tm="100000">
                                          <p:val>
                                            <p:fltVal val="1"/>
                                          </p:val>
                                        </p:tav>
                                      </p:tavLst>
                                    </p:anim>
                                    <p:anim calcmode="lin" valueType="num">
                                      <p:cBhvr>
                                        <p:cTn id="9" dur="500" fill="hold"/>
                                        <p:tgtEl>
                                          <p:spTgt spid="9"/>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a:fillRect/>
          </a:stretch>
        </p:blipFill>
        <p:spPr>
          <a:xfrm>
            <a:off x="0" y="0"/>
            <a:ext cx="12201616" cy="6858000"/>
          </a:xfrm>
          <a:prstGeom prst="rect">
            <a:avLst/>
          </a:prstGeom>
        </p:spPr>
      </p:pic>
      <p:sp>
        <p:nvSpPr>
          <p:cNvPr id="9" name="矩形 8"/>
          <p:cNvSpPr/>
          <p:nvPr/>
        </p:nvSpPr>
        <p:spPr>
          <a:xfrm>
            <a:off x="796925" y="1052195"/>
            <a:ext cx="10833100" cy="5094605"/>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992505" y="1213485"/>
            <a:ext cx="10485120" cy="471741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1132793" y="1433701"/>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1132840" y="2399030"/>
            <a:ext cx="10221594" cy="3351046"/>
          </a:xfrm>
          <a:prstGeom prst="rect">
            <a:avLst/>
          </a:prstGeom>
          <a:noFill/>
        </p:spPr>
        <p:txBody>
          <a:bodyPr wrap="square" rtlCol="0">
            <a:spAutoFit/>
            <a:scene3d>
              <a:camera prst="orthographicFront"/>
              <a:lightRig rig="threePt" dir="t"/>
            </a:scene3d>
            <a:sp3d contourW="12700"/>
          </a:bodyPr>
          <a:lstStyle/>
          <a:p>
            <a:pPr marL="457200" marR="0" lvl="0" indent="-457200" algn="just" defTabSz="914400" rtl="0" eaLnBrk="1" fontAlgn="auto" latinLnBrk="0" hangingPunct="1">
              <a:lnSpc>
                <a:spcPct val="150000"/>
              </a:lnSpc>
              <a:spcBef>
                <a:spcPts val="0"/>
              </a:spcBef>
              <a:spcAft>
                <a:spcPts val="0"/>
              </a:spcAft>
              <a:buClrTx/>
              <a:buSzTx/>
              <a:buFont typeface="+mj-lt"/>
              <a:buAutoNum type="arabicPeriod" startAt="4"/>
              <a:tabLst/>
              <a:defRPr/>
            </a:pPr>
            <a:r>
              <a:rPr kumimoji="0" sz="2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邓小平</a:t>
            </a:r>
            <a:r>
              <a:rPr kumimoji="0"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sz="2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一靠理想二靠纪律才能团结起来</a:t>
            </a:r>
            <a:r>
              <a:rPr kumimoji="0"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》，《邓小平文选》第三卷，人民出版社1993年版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startAt="4"/>
              <a:tabLst/>
              <a:defRPr/>
            </a:pPr>
            <a:r>
              <a:rPr kumimoji="0" sz="2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江泽民</a:t>
            </a:r>
            <a:r>
              <a:rPr kumimoji="0"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：《在庆祝中国共产党成立八十周年大会上的讲话》，《江泽民文选》第三卷，人民出版社2006年版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startAt="4"/>
              <a:tabLst/>
              <a:defRPr/>
            </a:pPr>
            <a:r>
              <a:rPr kumimoji="0" sz="2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习近平</a:t>
            </a:r>
            <a:r>
              <a:rPr kumimoji="0"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sz="2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在实现中国梦的生动实践中放飞青春梦想</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，《习近平谈治国理政》第一卷，外文出版社2018年版</a:t>
            </a: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ppt_w</p:attrName>
                                        </p:attrNameLst>
                                      </p:cBhvr>
                                      <p:tavLst>
                                        <p:tav tm="0" fmla="#ppt_w*sin(2.5*pi*$)">
                                          <p:val>
                                            <p:fltVal val="0"/>
                                          </p:val>
                                        </p:tav>
                                        <p:tav tm="100000">
                                          <p:val>
                                            <p:fltVal val="1"/>
                                          </p:val>
                                        </p:tav>
                                      </p:tavLst>
                                    </p:anim>
                                    <p:anim calcmode="lin" valueType="num">
                                      <p:cBhvr>
                                        <p:cTn id="9" dur="500" fill="hold"/>
                                        <p:tgtEl>
                                          <p:spTgt spid="9"/>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556"/>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任意多边形: 形状 9"/>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ongolian Baiti" panose="03000500000000000000" charset="0"/>
            </a:endParaRPr>
          </a:p>
        </p:txBody>
      </p:sp>
      <p:grpSp>
        <p:nvGrpSpPr>
          <p:cNvPr id="12" name="组合 11"/>
          <p:cNvGrpSpPr/>
          <p:nvPr/>
        </p:nvGrpSpPr>
        <p:grpSpPr>
          <a:xfrm>
            <a:off x="-1445959" y="-484972"/>
            <a:ext cx="3551484" cy="2696717"/>
            <a:chOff x="-1194399" y="1461039"/>
            <a:chExt cx="2591737" cy="1967961"/>
          </a:xfrm>
        </p:grpSpPr>
        <p:sp>
          <p:nvSpPr>
            <p:cNvPr id="13" name="平行四边形 12"/>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p:cNvSpPr/>
          <p:nvPr/>
        </p:nvSpPr>
        <p:spPr>
          <a:xfrm>
            <a:off x="2785760" y="2910205"/>
            <a:ext cx="5742917" cy="2438488"/>
          </a:xfrm>
          <a:prstGeom prst="rect">
            <a:avLst/>
          </a:prstGeom>
          <a:effectLst/>
        </p:spPr>
        <p:txBody>
          <a:bodyPr wrap="squar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rPr>
              <a:t>展望未来共产主义</a:t>
            </a:r>
            <a:endParaRPr lang="en-US" altLang="zh-CN" sz="5400" b="1" dirty="0">
              <a:solidFill>
                <a:srgbClr val="B26A37"/>
              </a:solidFill>
              <a:effectLst>
                <a:glow>
                  <a:prstClr val="white"/>
                </a:glow>
              </a:effectLst>
              <a:latin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rPr>
              <a:t>新社会</a:t>
            </a:r>
          </a:p>
        </p:txBody>
      </p:sp>
      <p:sp>
        <p:nvSpPr>
          <p:cNvPr id="30" name="矩形: 圆角 29"/>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第一节</a:t>
            </a:r>
          </a:p>
        </p:txBody>
      </p:sp>
      <p:pic>
        <p:nvPicPr>
          <p:cNvPr id="15" name="图片 8">
            <a:hlinkClick r:id="rId3" action="ppaction://hlinksldjump"/>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bldLvl="0" animBg="1"/>
      <p:bldP spid="3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759.4535433070869,&quot;width&quot;:3859}"/>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64,&quot;width&quot;:7800}"/>
</p:tagLst>
</file>

<file path=ppt/theme/theme1.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B26A3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5275</Words>
  <Application>Microsoft Office PowerPoint</Application>
  <PresentationFormat>自定义</PresentationFormat>
  <Paragraphs>434</Paragraphs>
  <Slides>82</Slides>
  <Notes>46</Notes>
  <HiddenSlides>0</HiddenSlides>
  <MMClips>0</MMClips>
  <ScaleCrop>false</ScaleCrop>
  <HeadingPairs>
    <vt:vector size="4" baseType="variant">
      <vt:variant>
        <vt:lpstr>主题</vt:lpstr>
      </vt:variant>
      <vt:variant>
        <vt:i4>13</vt:i4>
      </vt:variant>
      <vt:variant>
        <vt:lpstr>幻灯片标题</vt:lpstr>
      </vt:variant>
      <vt:variant>
        <vt:i4>82</vt:i4>
      </vt:variant>
    </vt:vector>
  </HeadingPairs>
  <TitlesOfParts>
    <vt:vector size="95" baseType="lpstr">
      <vt:lpstr>13_Office 主题​​</vt:lpstr>
      <vt:lpstr>2_Office 主题</vt:lpstr>
      <vt:lpstr>1_Office 主题</vt:lpstr>
      <vt:lpstr>3_Office 主题​​</vt:lpstr>
      <vt:lpstr>4_Office 主题​​</vt:lpstr>
      <vt:lpstr>5_Office 主题​​</vt:lpstr>
      <vt:lpstr>3_Office 主题</vt:lpstr>
      <vt:lpstr>Office 主题​​</vt:lpstr>
      <vt:lpstr>包图主题2</vt:lpstr>
      <vt:lpstr>8_Office 主题​​</vt:lpstr>
      <vt:lpstr>15_Office 主题​​</vt:lpstr>
      <vt:lpstr>Office Theme</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443</cp:revision>
  <dcterms:created xsi:type="dcterms:W3CDTF">2019-01-07T06:24:00Z</dcterms:created>
  <dcterms:modified xsi:type="dcterms:W3CDTF">2022-03-09T12:59:17Z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SaveFontToCloudKey">
    <vt:lpwstr>1027356113_btnclosed</vt:lpwstr>
  </property>
</Properties>
</file>